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3" roundtripDataSignature="AMtx7mg6DfxNIoTcX8nt/CU9JYKd/iBw1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0" autoAdjust="0"/>
    <p:restoredTop sz="94660"/>
  </p:normalViewPr>
  <p:slideViewPr>
    <p:cSldViewPr snapToGrid="0">
      <p:cViewPr varScale="1">
        <p:scale>
          <a:sx n="159" d="100"/>
          <a:sy n="159" d="100"/>
        </p:scale>
        <p:origin x="306" y="13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customschemas.google.com/relationships/presentationmetadata" Target="metadata"/><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docs.google.com/presentation/d/1luC0x3ovaewz1gWbKLSdwCasMH2kGNHkKFzhdwBVKWw/edit?usp=sharing"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docs.google.com/presentation/d/1luC0x3ovaewz1gWbKLSdwCasMH2kGNHkKFzhdwBVKWw/copy"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support.google.com/jamboard/answer/7384353?hl=en"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jamboard.google.com/d/1TCWHQBx6WXu1qjBNDgdE5tvn-rcSNCVFKyXEQL383ko/copy"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Google Shape;3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 name="Google Shape;34;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4cb1d26e2c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g24cb1d26e2c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US">
                <a:solidFill>
                  <a:schemeClr val="dk1"/>
                </a:solidFill>
              </a:rPr>
              <a:t>🕧 = 3 minutes</a:t>
            </a:r>
            <a:endParaRPr>
              <a:solidFill>
                <a:schemeClr val="dk1"/>
              </a:solidFill>
            </a:endParaRPr>
          </a:p>
          <a:p>
            <a:pPr marL="0" lvl="0" indent="0" algn="l" rtl="0">
              <a:lnSpc>
                <a:spcPct val="115000"/>
              </a:lnSpc>
              <a:spcBef>
                <a:spcPts val="0"/>
              </a:spcBef>
              <a:spcAft>
                <a:spcPts val="0"/>
              </a:spcAft>
              <a:buSzPts val="1100"/>
              <a:buNone/>
            </a:pP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US">
                <a:solidFill>
                  <a:schemeClr val="dk1"/>
                </a:solidFill>
              </a:rPr>
              <a:t>Digital assessment tools and platforms each have unique features that can enhance assessment strategies. When selecting a tool, it's important to consider factors like learner accessibility, the types of questions you'll be asking, and the feedback mechanisms available.</a:t>
            </a:r>
            <a:endParaRPr b="1">
              <a:solidFill>
                <a:schemeClr val="dk1"/>
              </a:solidFill>
              <a:highlight>
                <a:srgbClr val="D9EAD3"/>
              </a:highlight>
            </a:endParaRPr>
          </a:p>
          <a:p>
            <a:pPr marL="457200" lvl="0" indent="-298450" algn="l" rtl="0">
              <a:lnSpc>
                <a:spcPct val="100000"/>
              </a:lnSpc>
              <a:spcBef>
                <a:spcPts val="0"/>
              </a:spcBef>
              <a:spcAft>
                <a:spcPts val="0"/>
              </a:spcAft>
              <a:buSzPts val="1100"/>
              <a:buChar char="●"/>
            </a:pPr>
            <a:r>
              <a:rPr lang="en-US"/>
              <a:t>A sample of a few options include:</a:t>
            </a:r>
            <a:endParaRPr/>
          </a:p>
          <a:p>
            <a:pPr marL="914400" lvl="1" indent="-298450" algn="l" rtl="0">
              <a:lnSpc>
                <a:spcPct val="100000"/>
              </a:lnSpc>
              <a:spcBef>
                <a:spcPts val="0"/>
              </a:spcBef>
              <a:spcAft>
                <a:spcPts val="0"/>
              </a:spcAft>
              <a:buSzPts val="1100"/>
              <a:buChar char="○"/>
            </a:pPr>
            <a:r>
              <a:rPr lang="en-US" b="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7"/>
                  </a:ext>
                </a:extLst>
              </a:rPr>
              <a:t>Google Forms</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8"/>
                  </a:ext>
                </a:extLst>
              </a:rPr>
              <a:t>: A versatile tool that can be used to create quizzes, surveys, and feedback forms with various question types and automatic grading.</a:t>
            </a:r>
            <a:endParaRP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9"/>
                </a:ext>
              </a:extLst>
            </a:endParaRPr>
          </a:p>
          <a:p>
            <a:pPr marL="914400" lvl="1" indent="-298450" algn="l" rtl="0">
              <a:lnSpc>
                <a:spcPct val="100000"/>
              </a:lnSpc>
              <a:spcBef>
                <a:spcPts val="0"/>
              </a:spcBef>
              <a:spcAft>
                <a:spcPts val="0"/>
              </a:spcAft>
              <a:buSzPts val="1100"/>
              <a:buChar char="○"/>
            </a:pPr>
            <a:r>
              <a:rPr lang="en-US" b="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0"/>
                  </a:ext>
                </a:extLst>
              </a:rPr>
              <a:t>Kahoot</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1"/>
                  </a:ext>
                </a:extLst>
              </a:rPr>
              <a:t>!: An interactive platform that allows teachers to create fun, game-based quizzes for formative assessment.</a:t>
            </a:r>
            <a:endParaRP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2"/>
                </a:ext>
              </a:extLst>
            </a:endParaRPr>
          </a:p>
          <a:p>
            <a:pPr marL="914400" lvl="1" indent="-298450" algn="l" rtl="0">
              <a:lnSpc>
                <a:spcPct val="100000"/>
              </a:lnSpc>
              <a:spcBef>
                <a:spcPts val="0"/>
              </a:spcBef>
              <a:spcAft>
                <a:spcPts val="0"/>
              </a:spcAft>
              <a:buSzPts val="1100"/>
              <a:buChar char="○"/>
            </a:pPr>
            <a:r>
              <a:rPr lang="en-US" b="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3"/>
                  </a:ext>
                </a:extLst>
              </a:rPr>
              <a:t>Quizlet</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4"/>
                  </a:ext>
                </a:extLst>
              </a:rPr>
              <a:t>: A digital tool for creating flashcards and quizzes, perfect for vocabulary drills or quick comprehension checks.</a:t>
            </a:r>
            <a:endParaRP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5"/>
                </a:ext>
              </a:extLst>
            </a:endParaRPr>
          </a:p>
          <a:p>
            <a:pPr marL="914400" lvl="1" indent="-298450" algn="l" rtl="0">
              <a:lnSpc>
                <a:spcPct val="100000"/>
              </a:lnSpc>
              <a:spcBef>
                <a:spcPts val="0"/>
              </a:spcBef>
              <a:spcAft>
                <a:spcPts val="0"/>
              </a:spcAft>
              <a:buSzPts val="1100"/>
              <a:buChar char="○"/>
            </a:pPr>
            <a:r>
              <a:rPr lang="en-US" b="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6"/>
                  </a:ext>
                </a:extLst>
              </a:rPr>
              <a:t>Socrative</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7"/>
                  </a:ext>
                </a:extLst>
              </a:rPr>
              <a:t>: A classroom app for fun, effective formative assessment with quizzes, quick question polls, exit tickets, and space races.</a:t>
            </a:r>
            <a:endParaRP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8"/>
                </a:ext>
              </a:extLst>
            </a:endParaRPr>
          </a:p>
          <a:p>
            <a:pPr marL="914400" lvl="1" indent="-298450" algn="l" rtl="0">
              <a:lnSpc>
                <a:spcPct val="100000"/>
              </a:lnSpc>
              <a:spcBef>
                <a:spcPts val="0"/>
              </a:spcBef>
              <a:spcAft>
                <a:spcPts val="0"/>
              </a:spcAft>
              <a:buSzPts val="1100"/>
              <a:buChar char="○"/>
            </a:pPr>
            <a:r>
              <a:rPr lang="en-US" b="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9"/>
                  </a:ext>
                </a:extLst>
              </a:rPr>
              <a:t>Padlet</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0"/>
                  </a:ext>
                </a:extLst>
              </a:rPr>
              <a:t>: An online virtual bulletin board where students can express their thoughts on a common topic, useful for brainstorming, collaborative projects, and formative assessment.</a:t>
            </a:r>
            <a:endParaRP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1"/>
                </a:ext>
              </a:extLst>
            </a:endParaRPr>
          </a:p>
          <a:p>
            <a:pPr marL="914400" lvl="1" indent="-298450" algn="l" rtl="0">
              <a:lnSpc>
                <a:spcPct val="100000"/>
              </a:lnSpc>
              <a:spcBef>
                <a:spcPts val="0"/>
              </a:spcBef>
              <a:spcAft>
                <a:spcPts val="0"/>
              </a:spcAft>
              <a:buSzPts val="1100"/>
              <a:buChar char="○"/>
            </a:pPr>
            <a:r>
              <a:rPr lang="en-US" b="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2"/>
                  </a:ext>
                </a:extLst>
              </a:rPr>
              <a:t>Mentimeter</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3"/>
                  </a:ext>
                </a:extLst>
              </a:rPr>
              <a:t>:</a:t>
            </a:r>
            <a:r>
              <a:rPr lang="en-US" b="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4"/>
                  </a:ext>
                </a:extLst>
              </a:rPr>
              <a:t> </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5"/>
                  </a:ext>
                </a:extLst>
              </a:rPr>
              <a:t>This interactive presentation tool allows you to create fun and interactive presentations. You can use it to create quizzes, polls, Q&amp;A sessions, and much more.</a:t>
            </a:r>
            <a:endParaRP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6"/>
                </a:ext>
              </a:extLst>
            </a:endParaRPr>
          </a:p>
          <a:p>
            <a:pPr marL="914400" lvl="1" indent="-298450" algn="l" rtl="0">
              <a:lnSpc>
                <a:spcPct val="100000"/>
              </a:lnSpc>
              <a:spcBef>
                <a:spcPts val="0"/>
              </a:spcBef>
              <a:spcAft>
                <a:spcPts val="0"/>
              </a:spcAft>
              <a:buSzPts val="1100"/>
              <a:buChar char="○"/>
            </a:pPr>
            <a:r>
              <a:rPr lang="en-US" b="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7"/>
                  </a:ext>
                </a:extLst>
              </a:rPr>
              <a:t>Flipgrid</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8"/>
                  </a:ext>
                </a:extLst>
              </a:rPr>
              <a:t>: A video discussion platform where students can respond to prompts, share their thoughts, and engage with their peers, useful for formative assessment and reflection.</a:t>
            </a:r>
            <a:endParaRP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9"/>
                </a:ext>
              </a:extLst>
            </a:endParaRPr>
          </a:p>
          <a:p>
            <a:pPr marL="914400" lvl="1" indent="-298450" algn="l" rtl="0">
              <a:lnSpc>
                <a:spcPct val="100000"/>
              </a:lnSpc>
              <a:spcBef>
                <a:spcPts val="0"/>
              </a:spcBef>
              <a:spcAft>
                <a:spcPts val="0"/>
              </a:spcAft>
              <a:buSzPts val="1100"/>
              <a:buChar char="○"/>
            </a:pPr>
            <a:r>
              <a:rPr lang="en-US" b="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0"/>
                  </a:ext>
                </a:extLst>
              </a:rPr>
              <a:t>Nearpod</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1"/>
                  </a:ext>
                </a:extLst>
              </a:rPr>
              <a:t>: An interactive teaching tool that allows for the creation of comprehensive lessons with quizzes, polls, and interactive drawings to collect formative data.</a:t>
            </a:r>
            <a:endParaRP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2"/>
                </a:ext>
              </a:extLst>
            </a:endParaRPr>
          </a:p>
          <a:p>
            <a:pPr marL="914400" lvl="1" indent="-298450" algn="l" rtl="0">
              <a:lnSpc>
                <a:spcPct val="100000"/>
              </a:lnSpc>
              <a:spcBef>
                <a:spcPts val="0"/>
              </a:spcBef>
              <a:spcAft>
                <a:spcPts val="0"/>
              </a:spcAft>
              <a:buSzPts val="1100"/>
              <a:buChar char="○"/>
            </a:pPr>
            <a:r>
              <a:rPr lang="en-US" b="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3"/>
                  </a:ext>
                </a:extLst>
              </a:rPr>
              <a:t>Microsoft Forms</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4"/>
                  </a:ext>
                </a:extLst>
              </a:rPr>
              <a:t>: Similar to Google Forms, it allows teachers to create quizzes, surveys, and polls with automatic grading and integrates seamlessly with other Microsoft tools.</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4cb1d26e2c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g24cb1d26e2c_0_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US">
                <a:solidFill>
                  <a:schemeClr val="dk1"/>
                </a:solidFill>
              </a:rPr>
              <a:t>🕧 = 5 minutes</a:t>
            </a:r>
            <a:endParaRPr>
              <a:solidFill>
                <a:schemeClr val="dk1"/>
              </a:solidFill>
            </a:endParaRPr>
          </a:p>
          <a:p>
            <a:pPr marL="0" lvl="0" indent="0" algn="l" rtl="0">
              <a:lnSpc>
                <a:spcPct val="115000"/>
              </a:lnSpc>
              <a:spcBef>
                <a:spcPts val="0"/>
              </a:spcBef>
              <a:spcAft>
                <a:spcPts val="0"/>
              </a:spcAft>
              <a:buSzPts val="1100"/>
              <a:buNone/>
            </a:pP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US"/>
              <a:t>Prior to defining features, consider opening the jamboard from the warm-up activity to review they key features of dream digital assessment tools shared by participants.</a:t>
            </a:r>
            <a:endParaRPr/>
          </a:p>
          <a:p>
            <a:pPr marL="914400" lvl="1" indent="-298450" algn="l" rtl="0">
              <a:lnSpc>
                <a:spcPct val="100000"/>
              </a:lnSpc>
              <a:spcBef>
                <a:spcPts val="0"/>
              </a:spcBef>
              <a:spcAft>
                <a:spcPts val="0"/>
              </a:spcAft>
              <a:buSzPts val="1100"/>
              <a:buChar char="○"/>
            </a:pPr>
            <a:r>
              <a:rPr lang="en-US"/>
              <a:t>Then, draw connections between those features and the notes on the slide and in speaker notes.</a:t>
            </a:r>
            <a:endParaRPr/>
          </a:p>
          <a:p>
            <a:pPr marL="457200" lvl="0" indent="-298450" algn="l" rtl="0">
              <a:lnSpc>
                <a:spcPct val="100000"/>
              </a:lnSpc>
              <a:spcBef>
                <a:spcPts val="0"/>
              </a:spcBef>
              <a:spcAft>
                <a:spcPts val="0"/>
              </a:spcAft>
              <a:buClr>
                <a:schemeClr val="dk1"/>
              </a:buClr>
              <a:buSzPts val="1100"/>
              <a:buChar char="●"/>
            </a:pPr>
            <a:r>
              <a:rPr lang="en-US"/>
              <a:t>Exploring the many digital assessment tools like Kahoot, Quizlet, Google Forms, Padlet, and many others can seem overwhelming at first. </a:t>
            </a:r>
            <a:endParaRPr/>
          </a:p>
          <a:p>
            <a:pPr marL="457200" lvl="0" indent="-298450" algn="l" rtl="0">
              <a:lnSpc>
                <a:spcPct val="100000"/>
              </a:lnSpc>
              <a:spcBef>
                <a:spcPts val="0"/>
              </a:spcBef>
              <a:spcAft>
                <a:spcPts val="0"/>
              </a:spcAft>
              <a:buClr>
                <a:schemeClr val="dk1"/>
              </a:buClr>
              <a:buSzPts val="1100"/>
              <a:buChar char="●"/>
            </a:pPr>
            <a:r>
              <a:rPr lang="en-US"/>
              <a:t>However, focusing on your students' needs and your curriculum requirements can guide you to the best tool for your situation. </a:t>
            </a:r>
            <a:endParaRPr/>
          </a:p>
          <a:p>
            <a:pPr marL="457200" lvl="0" indent="-298450" algn="l" rtl="0">
              <a:lnSpc>
                <a:spcPct val="100000"/>
              </a:lnSpc>
              <a:spcBef>
                <a:spcPts val="0"/>
              </a:spcBef>
              <a:spcAft>
                <a:spcPts val="0"/>
              </a:spcAft>
              <a:buClr>
                <a:schemeClr val="dk1"/>
              </a:buClr>
              <a:buSzPts val="1100"/>
              <a:buChar char="●"/>
            </a:pPr>
            <a:r>
              <a:rPr lang="en-US"/>
              <a:t>While exploring, remember to prioritize accessibility - some of your students might have limited access to high-speed internet or computers, making mobile-friendly and low bandwidth tools essential.</a:t>
            </a:r>
            <a:endParaRPr/>
          </a:p>
          <a:p>
            <a:pPr marL="457200" lvl="0" indent="-298450" algn="l" rtl="0">
              <a:lnSpc>
                <a:spcPct val="100000"/>
              </a:lnSpc>
              <a:spcBef>
                <a:spcPts val="0"/>
              </a:spcBef>
              <a:spcAft>
                <a:spcPts val="0"/>
              </a:spcAft>
              <a:buClr>
                <a:schemeClr val="dk1"/>
              </a:buClr>
              <a:buSzPts val="1100"/>
              <a:buChar char="●"/>
            </a:pPr>
            <a:r>
              <a:rPr lang="en-US"/>
              <a:t>When choosing a digital assessment tool, think about your students' accessibility needs. </a:t>
            </a:r>
            <a:endParaRPr/>
          </a:p>
          <a:p>
            <a:pPr marL="914400" lvl="1" indent="-298450" algn="l" rtl="0">
              <a:lnSpc>
                <a:spcPct val="100000"/>
              </a:lnSpc>
              <a:spcBef>
                <a:spcPts val="0"/>
              </a:spcBef>
              <a:spcAft>
                <a:spcPts val="0"/>
              </a:spcAft>
              <a:buClr>
                <a:schemeClr val="dk1"/>
              </a:buClr>
              <a:buSzPts val="1100"/>
              <a:buChar char="○"/>
            </a:pPr>
            <a:r>
              <a:rPr lang="en-US"/>
              <a:t>Is the tool user-friendly and intuitive for both you and your students?</a:t>
            </a:r>
            <a:endParaRPr/>
          </a:p>
          <a:p>
            <a:pPr marL="914400" lvl="1" indent="-298450" algn="l" rtl="0">
              <a:lnSpc>
                <a:spcPct val="100000"/>
              </a:lnSpc>
              <a:spcBef>
                <a:spcPts val="0"/>
              </a:spcBef>
              <a:spcAft>
                <a:spcPts val="0"/>
              </a:spcAft>
              <a:buClr>
                <a:schemeClr val="dk1"/>
              </a:buClr>
              <a:buSzPts val="1100"/>
              <a:buChar char="○"/>
            </a:pPr>
            <a:r>
              <a:rPr lang="en-US"/>
              <a:t>Does the tool offer mobile-friendly options and function well on low bandwidth?</a:t>
            </a:r>
            <a:endParaRPr/>
          </a:p>
          <a:p>
            <a:pPr marL="914400" lvl="1" indent="-298450" algn="l" rtl="0">
              <a:lnSpc>
                <a:spcPct val="100000"/>
              </a:lnSpc>
              <a:spcBef>
                <a:spcPts val="0"/>
              </a:spcBef>
              <a:spcAft>
                <a:spcPts val="0"/>
              </a:spcAft>
              <a:buClr>
                <a:schemeClr val="dk1"/>
              </a:buClr>
              <a:buSzPts val="1100"/>
              <a:buChar char="○"/>
            </a:pPr>
            <a:r>
              <a:rPr lang="en-US"/>
              <a:t>Can the tool cater to the diverse needs of your students (i.e., different learning scenarios, accessibility requirements)?</a:t>
            </a:r>
            <a:endParaRPr/>
          </a:p>
          <a:p>
            <a:pPr marL="914400" lvl="1" indent="-298450" algn="l" rtl="0">
              <a:lnSpc>
                <a:spcPct val="100000"/>
              </a:lnSpc>
              <a:spcBef>
                <a:spcPts val="0"/>
              </a:spcBef>
              <a:spcAft>
                <a:spcPts val="0"/>
              </a:spcAft>
              <a:buClr>
                <a:schemeClr val="dk1"/>
              </a:buClr>
              <a:buSzPts val="1100"/>
              <a:buChar char="○"/>
            </a:pPr>
            <a:r>
              <a:rPr lang="en-US"/>
              <a:t>Does the tool allow for different types of assessments (e.g., quizzes, polls, discussion forums, portfolio submissions)?</a:t>
            </a:r>
            <a:endParaRPr/>
          </a:p>
          <a:p>
            <a:pPr marL="914400" lvl="1" indent="-298450" algn="l" rtl="0">
              <a:lnSpc>
                <a:spcPct val="100000"/>
              </a:lnSpc>
              <a:spcBef>
                <a:spcPts val="0"/>
              </a:spcBef>
              <a:spcAft>
                <a:spcPts val="0"/>
              </a:spcAft>
              <a:buClr>
                <a:schemeClr val="dk1"/>
              </a:buClr>
              <a:buSzPts val="1100"/>
              <a:buChar char="○"/>
            </a:pPr>
            <a:r>
              <a:rPr lang="en-US"/>
              <a:t>How does the tool support feedback and grading? Is there an automated grading feature?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4cb1d26e2c_0_6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 name="Google Shape;124;g24cb1d26e2c_0_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US">
                <a:solidFill>
                  <a:schemeClr val="dk1"/>
                </a:solidFill>
              </a:rPr>
              <a:t>🕧 = 5 minutes</a:t>
            </a:r>
            <a:br>
              <a:rPr lang="en-US">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Ask participants to recall a specific instance of when a multiple choice quiz effective in its use as an assessment, and when did it fall short?</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Invite participants to share their experiences and discuss how they would approach it differently now.</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Next, encourage educators to consider the concept of 'useful feedback'. Ask:</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US">
                <a:solidFill>
                  <a:schemeClr val="dk1"/>
                </a:solidFill>
              </a:rPr>
              <a:t>When was a multiple choice quiz effective in its use as an assessment, and when did it fall short?</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US">
                <a:solidFill>
                  <a:schemeClr val="dk1"/>
                </a:solidFill>
              </a:rPr>
              <a:t>Reflecting on your own experience, when did you provide feedback to students that produced significant results in their work? What did that feedback look like? </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During the discussion, ensure that each participant has an opportunity to share their thoughts and experiences. Offer insights or ideas based on the shared experiences to promote a deeper understanding of the discussion topics.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To wrap up this activity, summarize the key points from the discussion and highlight how these insights can influence their future choices of digital assessment tools. </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Remind participants to keep these considerations in mind when they explore digital tools in the upcoming 'Scavenger Hunt' activity.</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4cb1d26e2c_0_7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g24cb1d26e2c_0_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US">
                <a:solidFill>
                  <a:schemeClr val="dk1"/>
                </a:solidFill>
              </a:rPr>
              <a:t>🕧 = 20 minutes: (for the full activity on slides 13-15)</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SzPts val="1100"/>
              <a:buNone/>
            </a:pPr>
            <a:r>
              <a:rPr lang="en-US" b="1">
                <a:solidFill>
                  <a:schemeClr val="dk1"/>
                </a:solidFill>
              </a:rPr>
              <a:t>Directions for the activity</a:t>
            </a:r>
            <a:endParaRPr/>
          </a:p>
          <a:p>
            <a:pPr marL="457200" lvl="0" indent="-298450" algn="l" rtl="0">
              <a:lnSpc>
                <a:spcPct val="100000"/>
              </a:lnSpc>
              <a:spcBef>
                <a:spcPts val="0"/>
              </a:spcBef>
              <a:spcAft>
                <a:spcPts val="0"/>
              </a:spcAft>
              <a:buSzPts val="1100"/>
              <a:buChar char="●"/>
            </a:pPr>
            <a:r>
              <a:rPr lang="en-US"/>
              <a:t>Participants will engage in a "Digital Assessment Scavenger Hunt." </a:t>
            </a:r>
            <a:endParaRPr/>
          </a:p>
          <a:p>
            <a:pPr marL="457200" lvl="0" indent="-298450" algn="l" rtl="0">
              <a:lnSpc>
                <a:spcPct val="100000"/>
              </a:lnSpc>
              <a:spcBef>
                <a:spcPts val="0"/>
              </a:spcBef>
              <a:spcAft>
                <a:spcPts val="0"/>
              </a:spcAft>
              <a:buSzPts val="1100"/>
              <a:buChar char="●"/>
            </a:pPr>
            <a:r>
              <a:rPr lang="en-US"/>
              <a:t>In small breakout groups, they are given a list of assessment features (such as mobile-friendly, supports multiple question formats, has automated feedback, etc.) and then have to find a digital tool that supports these features. </a:t>
            </a:r>
            <a:endParaRPr/>
          </a:p>
          <a:p>
            <a:pPr marL="914400" lvl="1" indent="-298450" algn="l" rtl="0">
              <a:lnSpc>
                <a:spcPct val="100000"/>
              </a:lnSpc>
              <a:spcBef>
                <a:spcPts val="0"/>
              </a:spcBef>
              <a:spcAft>
                <a:spcPts val="0"/>
              </a:spcAft>
              <a:buClr>
                <a:schemeClr val="dk1"/>
              </a:buClr>
              <a:buSzPts val="1100"/>
              <a:buChar char="○"/>
            </a:pPr>
            <a:r>
              <a:rPr lang="en-US">
                <a:solidFill>
                  <a:schemeClr val="dk1"/>
                </a:solidFill>
              </a:rPr>
              <a:t>📃 You can make a copy of and </a:t>
            </a:r>
            <a:r>
              <a:rPr lang="en-US" b="1" u="sng">
                <a:solidFill>
                  <a:schemeClr val="hlink"/>
                </a:solidFill>
                <a:hlinkClick r:id="rId3"/>
              </a:rPr>
              <a:t>share this template</a:t>
            </a:r>
            <a:r>
              <a:rPr lang="en-US" b="1">
                <a:solidFill>
                  <a:schemeClr val="dk1"/>
                </a:solidFill>
              </a:rPr>
              <a:t> </a:t>
            </a:r>
            <a:r>
              <a:rPr lang="en-US">
                <a:solidFill>
                  <a:schemeClr val="dk1"/>
                </a:solidFill>
              </a:rPr>
              <a:t>to guide the activity.</a:t>
            </a:r>
            <a:endParaRPr/>
          </a:p>
          <a:p>
            <a:pPr marL="457200" lvl="0" indent="-298450" algn="l" rtl="0">
              <a:lnSpc>
                <a:spcPct val="100000"/>
              </a:lnSpc>
              <a:spcBef>
                <a:spcPts val="0"/>
              </a:spcBef>
              <a:spcAft>
                <a:spcPts val="0"/>
              </a:spcAft>
              <a:buSzPts val="1100"/>
              <a:buChar char="●"/>
            </a:pPr>
            <a:r>
              <a:rPr lang="en-US"/>
              <a:t>Each group can then share their chosen tool, its features, and a brief explanation of how they'd use it for assessment in a hypothetical lesson or unit.</a:t>
            </a:r>
            <a:endParaRPr/>
          </a:p>
          <a:p>
            <a:pPr marL="457200" lvl="0" indent="-298450" algn="l" rtl="0">
              <a:lnSpc>
                <a:spcPct val="100000"/>
              </a:lnSpc>
              <a:spcBef>
                <a:spcPts val="0"/>
              </a:spcBef>
              <a:spcAft>
                <a:spcPts val="0"/>
              </a:spcAft>
              <a:buSzPts val="1100"/>
              <a:buChar char="●"/>
            </a:pPr>
            <a:r>
              <a:rPr lang="en-US"/>
              <a:t>An example is provide here on Slide 14 (Google Forms), and instructions are found on </a:t>
            </a:r>
            <a:r>
              <a:rPr lang="en-US" u="sng">
                <a:solidFill>
                  <a:schemeClr val="hlink"/>
                </a:solidFill>
                <a:hlinkClick r:id="rId4" action="ppaction://hlinksldjump"/>
              </a:rPr>
              <a:t>Slide 15</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4cb1d26e2c_0_9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g24cb1d26e2c_0_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rPr>
              <a:t>🕧 = 20 minutes: (for the full activity on slides 13-15)</a:t>
            </a:r>
            <a:endParaRPr>
              <a:solidFill>
                <a:schemeClr val="dk1"/>
              </a:solidFill>
            </a:endParaRPr>
          </a:p>
          <a:p>
            <a:pPr marL="0" lvl="0" indent="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US" b="1">
                <a:solidFill>
                  <a:schemeClr val="dk1"/>
                </a:solidFill>
              </a:rPr>
              <a:t>🗣️ Facilitation tip. </a:t>
            </a:r>
            <a:r>
              <a:rPr lang="en-US"/>
              <a:t>Provide guiding questions and this slides template for participants to take notes and develop their short “pitch” or presentation</a:t>
            </a:r>
            <a:endParaRPr/>
          </a:p>
          <a:p>
            <a:pPr marL="914400" lvl="1" indent="-298450" algn="l" rtl="0">
              <a:lnSpc>
                <a:spcPct val="100000"/>
              </a:lnSpc>
              <a:spcBef>
                <a:spcPts val="0"/>
              </a:spcBef>
              <a:spcAft>
                <a:spcPts val="0"/>
              </a:spcAft>
              <a:buSzPts val="1100"/>
              <a:buChar char="○"/>
            </a:pPr>
            <a:r>
              <a:rPr lang="en-US"/>
              <a:t>📃 You can make a copy of and </a:t>
            </a:r>
            <a:r>
              <a:rPr lang="en-US" b="1" u="sng">
                <a:solidFill>
                  <a:schemeClr val="hlink"/>
                </a:solidFill>
                <a:hlinkClick r:id="rId3"/>
              </a:rPr>
              <a:t>share this template</a:t>
            </a:r>
            <a:r>
              <a:rPr lang="en-US" b="1"/>
              <a:t> </a:t>
            </a:r>
            <a:r>
              <a:rPr lang="en-US"/>
              <a:t>to guide the activity.</a:t>
            </a:r>
            <a:endParaRPr/>
          </a:p>
          <a:p>
            <a:pPr marL="457200" lvl="0" indent="-298450" algn="l" rtl="0">
              <a:lnSpc>
                <a:spcPct val="100000"/>
              </a:lnSpc>
              <a:spcBef>
                <a:spcPts val="0"/>
              </a:spcBef>
              <a:spcAft>
                <a:spcPts val="0"/>
              </a:spcAft>
              <a:buSzPts val="1100"/>
              <a:buChar char="●"/>
            </a:pPr>
            <a:r>
              <a:rPr lang="en-US"/>
              <a:t>Guiding questions to talk through</a:t>
            </a:r>
            <a:endParaRPr/>
          </a:p>
          <a:p>
            <a:pPr marL="914400" lvl="1" indent="-298450" algn="l" rtl="0">
              <a:lnSpc>
                <a:spcPct val="100000"/>
              </a:lnSpc>
              <a:spcBef>
                <a:spcPts val="0"/>
              </a:spcBef>
              <a:spcAft>
                <a:spcPts val="0"/>
              </a:spcAft>
              <a:buSzPts val="1100"/>
              <a:buChar char="○"/>
            </a:pPr>
            <a:r>
              <a:rPr lang="en-US"/>
              <a:t>Is the tool user-friendly and intuitive for both you and your students?</a:t>
            </a:r>
            <a:endParaRPr/>
          </a:p>
          <a:p>
            <a:pPr marL="914400" lvl="1" indent="-298450" algn="l" rtl="0">
              <a:lnSpc>
                <a:spcPct val="100000"/>
              </a:lnSpc>
              <a:spcBef>
                <a:spcPts val="0"/>
              </a:spcBef>
              <a:spcAft>
                <a:spcPts val="0"/>
              </a:spcAft>
              <a:buSzPts val="1100"/>
              <a:buChar char="○"/>
            </a:pPr>
            <a:r>
              <a:rPr lang="en-US"/>
              <a:t>Does the tool offer mobile-friendly options and function well on low bandwidth?</a:t>
            </a:r>
            <a:endParaRP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5"/>
                </a:ext>
              </a:extLst>
            </a:endParaRPr>
          </a:p>
          <a:p>
            <a:pPr marL="914400" lvl="1" indent="-298450" algn="l" rtl="0">
              <a:lnSpc>
                <a:spcPct val="100000"/>
              </a:lnSpc>
              <a:spcBef>
                <a:spcPts val="0"/>
              </a:spcBef>
              <a:spcAft>
                <a:spcPts val="0"/>
              </a:spcAft>
              <a:buSzPts val="1100"/>
              <a:buChar char="○"/>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6"/>
                  </a:ext>
                </a:extLst>
              </a:rPr>
              <a:t>Can the tool cater to the diverse needs of your students (i.e., different learning styles, accessibility requirements)?</a:t>
            </a:r>
            <a:endParaRP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7"/>
                </a:ext>
              </a:extLst>
            </a:endParaRPr>
          </a:p>
          <a:p>
            <a:pPr marL="914400" lvl="1" indent="-298450" algn="l" rtl="0">
              <a:lnSpc>
                <a:spcPct val="100000"/>
              </a:lnSpc>
              <a:spcBef>
                <a:spcPts val="0"/>
              </a:spcBef>
              <a:spcAft>
                <a:spcPts val="0"/>
              </a:spcAft>
              <a:buSzPts val="1100"/>
              <a:buChar char="○"/>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8"/>
                  </a:ext>
                </a:extLst>
              </a:rPr>
              <a:t>Does the tool allow for different types of assessments (e.g., quizzes, polls, discussion forums, portfolio submissions)?</a:t>
            </a:r>
            <a:endParaRP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9"/>
                </a:ext>
              </a:extLst>
            </a:endParaRPr>
          </a:p>
          <a:p>
            <a:pPr marL="914400" lvl="1" indent="-298450" algn="l" rtl="0">
              <a:lnSpc>
                <a:spcPct val="100000"/>
              </a:lnSpc>
              <a:spcBef>
                <a:spcPts val="0"/>
              </a:spcBef>
              <a:spcAft>
                <a:spcPts val="0"/>
              </a:spcAft>
              <a:buSzPts val="1100"/>
              <a:buChar char="○"/>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0"/>
                  </a:ext>
                </a:extLst>
              </a:rPr>
              <a:t>How does the tool support feedback and grading? Is there an automated grading feature?</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49b4c1e200_0_6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 name="Google Shape;146;g249b4c1e200_0_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a:solidFill>
                  <a:schemeClr val="dk1"/>
                </a:solidFill>
              </a:rPr>
              <a:t>🕧 = 20 minutes: (for the full activity on slides 13-15)</a:t>
            </a:r>
            <a:endParaRPr>
              <a:solidFill>
                <a:schemeClr val="dk1"/>
              </a:solidFill>
            </a:endParaRPr>
          </a:p>
          <a:p>
            <a:pPr marL="0" lvl="0" indent="0" algn="l" rtl="0">
              <a:lnSpc>
                <a:spcPct val="115000"/>
              </a:lnSpc>
              <a:spcBef>
                <a:spcPts val="0"/>
              </a:spcBef>
              <a:spcAft>
                <a:spcPts val="0"/>
              </a:spcAft>
              <a:buSzPts val="1100"/>
              <a:buNone/>
            </a:pPr>
            <a:endParaRPr>
              <a:solidFill>
                <a:schemeClr val="dk1"/>
              </a:solidFill>
            </a:endParaRPr>
          </a:p>
          <a:p>
            <a:pPr marL="457200" lvl="0" indent="-298450" algn="l" rtl="0">
              <a:lnSpc>
                <a:spcPct val="100000"/>
              </a:lnSpc>
              <a:spcBef>
                <a:spcPts val="0"/>
              </a:spcBef>
              <a:spcAft>
                <a:spcPts val="0"/>
              </a:spcAft>
              <a:buSzPts val="1100"/>
              <a:buChar char="●"/>
            </a:pPr>
            <a:r>
              <a:rPr lang="en-US"/>
              <a:t>Groups can use the Slides template for sharing an overview of their digital assessment tool</a:t>
            </a:r>
            <a:endParaRPr/>
          </a:p>
          <a:p>
            <a:pPr marL="457200" lvl="0" indent="-298450" algn="l" rtl="0">
              <a:lnSpc>
                <a:spcPct val="100000"/>
              </a:lnSpc>
              <a:spcBef>
                <a:spcPts val="0"/>
              </a:spcBef>
              <a:spcAft>
                <a:spcPts val="0"/>
              </a:spcAft>
              <a:buSzPts val="1100"/>
              <a:buChar char="●"/>
            </a:pPr>
            <a:r>
              <a:rPr lang="en-US"/>
              <a:t>As groups present their findings, the slides template can be projected on screen to offer a visual reference to guide the presentation and conversation</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41256b7583_0_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US">
                <a:solidFill>
                  <a:schemeClr val="dk1"/>
                </a:solidFill>
              </a:rPr>
              <a:t>🕧 = 5 minutes</a:t>
            </a:r>
            <a:endParaRPr>
              <a:solidFill>
                <a:schemeClr val="dk1"/>
              </a:solidFill>
            </a:endParaRPr>
          </a:p>
          <a:p>
            <a:pPr marL="0" lvl="0" indent="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US"/>
              <a:t>Today, we explored Ch 6 of the Digital Learning Guidance, which looks at the benefits and considerations of digital assessment tools and various assessment types. We also completed a scavenger hunt to discover the features and applications of these tools in creating meaningful and accessible assessments for students.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b="1"/>
              <a:t>As a quick overview of key concepts: </a:t>
            </a:r>
            <a:endParaRPr/>
          </a:p>
          <a:p>
            <a:pPr marL="457200" lvl="0" indent="-298450" algn="l" rtl="0">
              <a:lnSpc>
                <a:spcPct val="100000"/>
              </a:lnSpc>
              <a:spcBef>
                <a:spcPts val="0"/>
              </a:spcBef>
              <a:spcAft>
                <a:spcPts val="0"/>
              </a:spcAft>
              <a:buSzPts val="1100"/>
              <a:buChar char="●"/>
            </a:pPr>
            <a:r>
              <a:rPr lang="en-US"/>
              <a:t>Digital assessment tools, like Kahoot, Quizlet, Google Forms, and Padlet, offer unique features, strengths, and limitations, influencing their effectiveness in different teaching scenarios.</a:t>
            </a:r>
            <a:endParaRPr/>
          </a:p>
          <a:p>
            <a:pPr marL="457200" lvl="0" indent="-298450" algn="l" rtl="0">
              <a:lnSpc>
                <a:spcPct val="100000"/>
              </a:lnSpc>
              <a:spcBef>
                <a:spcPts val="0"/>
              </a:spcBef>
              <a:spcAft>
                <a:spcPts val="0"/>
              </a:spcAft>
              <a:buSzPts val="1100"/>
              <a:buChar char="●"/>
            </a:pPr>
            <a:r>
              <a:rPr lang="en-US"/>
              <a:t>Various forms of assessments, including standardized, performance-based, formative, and summative, serve different purposes in the learning process.</a:t>
            </a:r>
            <a:endParaRPr/>
          </a:p>
          <a:p>
            <a:pPr marL="457200" lvl="0" indent="-298450" algn="l" rtl="0">
              <a:lnSpc>
                <a:spcPct val="100000"/>
              </a:lnSpc>
              <a:spcBef>
                <a:spcPts val="0"/>
              </a:spcBef>
              <a:spcAft>
                <a:spcPts val="0"/>
              </a:spcAft>
              <a:buSzPts val="1100"/>
              <a:buChar char="●"/>
            </a:pPr>
            <a:r>
              <a:rPr lang="en-US"/>
              <a:t>Factors such as learner accessibility, question types, and feedback mechanisms should be considered when selecting a digital assessment tool.</a:t>
            </a:r>
            <a:endParaRPr/>
          </a:p>
          <a:p>
            <a:pPr marL="457200" lvl="0" indent="-298450" algn="l" rtl="0">
              <a:lnSpc>
                <a:spcPct val="100000"/>
              </a:lnSpc>
              <a:spcBef>
                <a:spcPts val="0"/>
              </a:spcBef>
              <a:spcAft>
                <a:spcPts val="0"/>
              </a:spcAft>
              <a:buSzPts val="1100"/>
              <a:buChar char="●"/>
            </a:pPr>
            <a:r>
              <a:rPr lang="en-US"/>
              <a:t>Mobile-friendly digital tools that work well on low bandwidth are crucial for accessibility and inclusivity.</a:t>
            </a:r>
            <a:endParaRPr/>
          </a:p>
          <a:p>
            <a:pPr marL="457200" lvl="0" indent="-298450" algn="l" rtl="0">
              <a:lnSpc>
                <a:spcPct val="100000"/>
              </a:lnSpc>
              <a:spcBef>
                <a:spcPts val="0"/>
              </a:spcBef>
              <a:spcAft>
                <a:spcPts val="0"/>
              </a:spcAft>
              <a:buSzPts val="1100"/>
              <a:buChar char="●"/>
            </a:pPr>
            <a:r>
              <a:rPr lang="en-US"/>
              <a:t>Diverse digital tools can cater to different types of assessments and offer various ways for students to demonstrate their understanding, making learning more dynamic and engaging.</a:t>
            </a:r>
            <a:endParaRPr/>
          </a:p>
        </p:txBody>
      </p:sp>
      <p:sp>
        <p:nvSpPr>
          <p:cNvPr id="153" name="Google Shape;153;g241256b7583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g252baa91cb8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 name="Google Shape;39;g252baa91cb8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g249b4c1e200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 name="Google Shape;47;g249b4c1e200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rPr>
              <a:t>🕧 = 1 minute</a:t>
            </a:r>
            <a:br>
              <a:rPr lang="en-US">
                <a:solidFill>
                  <a:schemeClr val="dk1"/>
                </a:solidFill>
              </a:rPr>
            </a:br>
            <a:endParaRPr>
              <a:solidFill>
                <a:schemeClr val="dk1"/>
              </a:solidFill>
            </a:endParaRPr>
          </a:p>
          <a:p>
            <a:pPr marL="457200" lvl="0" indent="-298450" algn="l" rtl="0">
              <a:lnSpc>
                <a:spcPct val="100000"/>
              </a:lnSpc>
              <a:spcBef>
                <a:spcPts val="0"/>
              </a:spcBef>
              <a:spcAft>
                <a:spcPts val="0"/>
              </a:spcAft>
              <a:buSzPts val="1100"/>
              <a:buChar char="●"/>
            </a:pPr>
            <a:r>
              <a:rPr lang="en-US"/>
              <a:t>Welcome the group to the session on key concepts of designing effective blended learning experiences and utilizing digital tools to create engaging and accessible learning environments for adult learners</a:t>
            </a:r>
            <a:endParaRPr/>
          </a:p>
          <a:p>
            <a:pPr marL="457200" lvl="0" indent="-298450" algn="l" rtl="0">
              <a:lnSpc>
                <a:spcPct val="100000"/>
              </a:lnSpc>
              <a:spcBef>
                <a:spcPts val="0"/>
              </a:spcBef>
              <a:spcAft>
                <a:spcPts val="0"/>
              </a:spcAft>
              <a:buSzPts val="1100"/>
              <a:buChar char="●"/>
            </a:pPr>
            <a:r>
              <a:rPr lang="en-US"/>
              <a:t>Introduce today’s focus = data driven instruction and assessment</a:t>
            </a:r>
            <a:endParaRPr/>
          </a:p>
          <a:p>
            <a:pPr marL="457200" lvl="0" indent="-298450" algn="l" rtl="0">
              <a:lnSpc>
                <a:spcPct val="100000"/>
              </a:lnSpc>
              <a:spcBef>
                <a:spcPts val="0"/>
              </a:spcBef>
              <a:spcAft>
                <a:spcPts val="0"/>
              </a:spcAft>
              <a:buSzPts val="1100"/>
              <a:buChar char="●"/>
            </a:pPr>
            <a:r>
              <a:rPr lang="en-US"/>
              <a:t>Review today’s objectives:	</a:t>
            </a:r>
            <a:endParaRPr/>
          </a:p>
          <a:p>
            <a:pPr marL="914400" lvl="1" indent="-298450" algn="l" rtl="0">
              <a:lnSpc>
                <a:spcPct val="100000"/>
              </a:lnSpc>
              <a:spcBef>
                <a:spcPts val="0"/>
              </a:spcBef>
              <a:spcAft>
                <a:spcPts val="0"/>
              </a:spcAft>
              <a:buSzPts val="1100"/>
              <a:buChar char="○"/>
            </a:pPr>
            <a:r>
              <a:rPr lang="en-US"/>
              <a:t>Identify and evaluate digital assessment tools based on curriculum demands and the needs of adult learners.</a:t>
            </a:r>
            <a:endParaRPr/>
          </a:p>
          <a:p>
            <a:pPr marL="914400" lvl="1" indent="-298450" algn="l" rtl="0">
              <a:lnSpc>
                <a:spcPct val="100000"/>
              </a:lnSpc>
              <a:spcBef>
                <a:spcPts val="0"/>
              </a:spcBef>
              <a:spcAft>
                <a:spcPts val="0"/>
              </a:spcAft>
              <a:buSzPts val="1100"/>
              <a:buChar char="○"/>
            </a:pPr>
            <a:r>
              <a:rPr lang="en-US"/>
              <a:t>Design a sample digital assessment considering factors like learner accessibility, question types, and feedback mechanisms.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241256b7583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US">
                <a:solidFill>
                  <a:schemeClr val="dk1"/>
                </a:solidFill>
              </a:rPr>
              <a:t>🕧 = 1 minute</a:t>
            </a:r>
            <a:br>
              <a:rPr lang="en-US">
                <a:solidFill>
                  <a:schemeClr val="dk1"/>
                </a:solidFill>
              </a:rPr>
            </a:br>
            <a:endParaRPr/>
          </a:p>
          <a:p>
            <a:pPr marL="457200" lvl="0" indent="-298450" algn="l" rtl="0">
              <a:lnSpc>
                <a:spcPct val="100000"/>
              </a:lnSpc>
              <a:spcBef>
                <a:spcPts val="0"/>
              </a:spcBef>
              <a:spcAft>
                <a:spcPts val="0"/>
              </a:spcAft>
              <a:buSzPts val="1100"/>
              <a:buChar char="●"/>
            </a:pPr>
            <a:r>
              <a:rPr lang="en-US"/>
              <a:t>Today’s agenda includes opportunities to understand key aspects of digital assessment, to share our insights and experiences, and to apply these concepts into our teaching practices.</a:t>
            </a:r>
            <a:endParaRPr/>
          </a:p>
          <a:p>
            <a:pPr marL="914400" lvl="1" indent="-298450" algn="l" rtl="0">
              <a:lnSpc>
                <a:spcPct val="100000"/>
              </a:lnSpc>
              <a:spcBef>
                <a:spcPts val="0"/>
              </a:spcBef>
              <a:spcAft>
                <a:spcPts val="0"/>
              </a:spcAft>
              <a:buSzPts val="1100"/>
              <a:buChar char="○"/>
            </a:pPr>
            <a:r>
              <a:rPr lang="en-US"/>
              <a:t>Warm-up: Initiate an activity where participants share their current methods of assessment and experiences with digital tools.</a:t>
            </a:r>
            <a:endParaRPr/>
          </a:p>
          <a:p>
            <a:pPr marL="914400" lvl="1" indent="-298450" algn="l" rtl="0">
              <a:lnSpc>
                <a:spcPct val="100000"/>
              </a:lnSpc>
              <a:spcBef>
                <a:spcPts val="0"/>
              </a:spcBef>
              <a:spcAft>
                <a:spcPts val="0"/>
              </a:spcAft>
              <a:buSzPts val="1100"/>
              <a:buChar char="○"/>
            </a:pPr>
            <a:r>
              <a:rPr lang="en-US"/>
              <a:t>Overview of Digital Assessment Tools: Provide a brief overview of various digital assessment tools and their unique features, strengths, and limitations.</a:t>
            </a:r>
            <a:endParaRPr/>
          </a:p>
          <a:p>
            <a:pPr marL="914400" lvl="1" indent="-298450" algn="l" rtl="0">
              <a:lnSpc>
                <a:spcPct val="100000"/>
              </a:lnSpc>
              <a:spcBef>
                <a:spcPts val="0"/>
              </a:spcBef>
              <a:spcAft>
                <a:spcPts val="0"/>
              </a:spcAft>
              <a:buSzPts val="1100"/>
              <a:buChar char="○"/>
            </a:pPr>
            <a:r>
              <a:rPr lang="en-US"/>
              <a:t>Group Discussion: Facilitate a conversation around students' accessibility needs and considerations when choosing digital tools.</a:t>
            </a:r>
            <a:endParaRPr/>
          </a:p>
          <a:p>
            <a:pPr marL="914400" lvl="1" indent="-298450" algn="l" rtl="0">
              <a:lnSpc>
                <a:spcPct val="100000"/>
              </a:lnSpc>
              <a:spcBef>
                <a:spcPts val="0"/>
              </a:spcBef>
              <a:spcAft>
                <a:spcPts val="0"/>
              </a:spcAft>
              <a:buSzPts val="1100"/>
              <a:buChar char="○"/>
            </a:pPr>
            <a:r>
              <a:rPr lang="en-US"/>
              <a:t>Application Activity: Guide participants in a "Digital Assessment Scavenger Hunt," where they explore different digital tools, select one, and present how it would serve their students and curriculum.</a:t>
            </a:r>
            <a:endParaRPr/>
          </a:p>
          <a:p>
            <a:pPr marL="914400" lvl="1" indent="-298450" algn="l" rtl="0">
              <a:lnSpc>
                <a:spcPct val="100000"/>
              </a:lnSpc>
              <a:spcBef>
                <a:spcPts val="0"/>
              </a:spcBef>
              <a:spcAft>
                <a:spcPts val="0"/>
              </a:spcAft>
              <a:buSzPts val="1100"/>
              <a:buChar char="○"/>
            </a:pPr>
            <a:r>
              <a:rPr lang="en-US"/>
              <a:t>Q&amp;A and Wrap-up: Address questions, facilitate final discussions, and remind participants of the additional resources available for their ongoing learning journey.</a:t>
            </a:r>
            <a:endParaRPr/>
          </a:p>
          <a:p>
            <a:pPr marL="0" lvl="0" indent="0" algn="l" rtl="0">
              <a:lnSpc>
                <a:spcPct val="100000"/>
              </a:lnSpc>
              <a:spcBef>
                <a:spcPts val="0"/>
              </a:spcBef>
              <a:spcAft>
                <a:spcPts val="0"/>
              </a:spcAft>
              <a:buSzPts val="1100"/>
              <a:buNone/>
            </a:pPr>
            <a:endParaRPr/>
          </a:p>
        </p:txBody>
      </p:sp>
      <p:sp>
        <p:nvSpPr>
          <p:cNvPr id="53" name="Google Shape;53;g241256b7583_0_1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41256b7583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rPr>
              <a:t>🕧 = 5 minutes</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b="1">
                <a:solidFill>
                  <a:schemeClr val="dk1"/>
                </a:solidFill>
              </a:rPr>
              <a:t>🗣️ Facilitation tip.</a:t>
            </a:r>
            <a:r>
              <a:rPr lang="en-US">
                <a:solidFill>
                  <a:schemeClr val="dk1"/>
                </a:solidFill>
              </a:rPr>
              <a:t> The purpose of this warm-up activity is to foster a collaborative and supportive environment, encouraging open dialogue and knowledge-sharing.There is no “right” or “wrong” answer, which is important to emphasize.</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Start by discussing ideal digital assessment tool and its key features. </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Share thoughts on a Jamboard, tapping into collective experiences as educators.</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US" b="1">
                <a:solidFill>
                  <a:schemeClr val="dk1"/>
                </a:solidFill>
              </a:rPr>
              <a:t>💻 Digital tools connection</a:t>
            </a:r>
            <a:r>
              <a:rPr lang="en-US">
                <a:solidFill>
                  <a:schemeClr val="dk1"/>
                </a:solidFill>
              </a:rPr>
              <a:t>. Before the session, set-up the Jamboard, add its link/code to the speaker notes, and on the slide for easy access.</a:t>
            </a:r>
            <a:endParaRPr>
              <a:solidFill>
                <a:schemeClr val="dk1"/>
              </a:solidFill>
            </a:endParaRPr>
          </a:p>
          <a:p>
            <a:pPr marL="1371600" lvl="2" indent="-298450" algn="l" rtl="0">
              <a:lnSpc>
                <a:spcPct val="115000"/>
              </a:lnSpc>
              <a:spcBef>
                <a:spcPts val="0"/>
              </a:spcBef>
              <a:spcAft>
                <a:spcPts val="0"/>
              </a:spcAft>
              <a:buClr>
                <a:schemeClr val="dk1"/>
              </a:buClr>
              <a:buSzPts val="1100"/>
              <a:buChar char="■"/>
            </a:pPr>
            <a:r>
              <a:rPr lang="en-US" u="sng">
                <a:solidFill>
                  <a:schemeClr val="hlink"/>
                </a:solidFill>
                <a:hlinkClick r:id="rId3"/>
              </a:rPr>
              <a:t>Here’s a Jamboard tutorial from Google</a:t>
            </a:r>
            <a:r>
              <a:rPr lang="en-US">
                <a:solidFill>
                  <a:schemeClr val="dk1"/>
                </a:solidFill>
              </a:rPr>
              <a:t>.</a:t>
            </a:r>
            <a:endParaRPr>
              <a:solidFill>
                <a:schemeClr val="dk1"/>
              </a:solidFill>
            </a:endParaRPr>
          </a:p>
          <a:p>
            <a:pPr marL="1371600" lvl="2" indent="-298450" algn="l" rtl="0">
              <a:lnSpc>
                <a:spcPct val="115000"/>
              </a:lnSpc>
              <a:spcBef>
                <a:spcPts val="0"/>
              </a:spcBef>
              <a:spcAft>
                <a:spcPts val="0"/>
              </a:spcAft>
              <a:buClr>
                <a:schemeClr val="dk1"/>
              </a:buClr>
              <a:buSzPts val="1100"/>
              <a:buChar char="■"/>
            </a:pPr>
            <a:r>
              <a:rPr lang="en-US">
                <a:solidFill>
                  <a:schemeClr val="dk1"/>
                </a:solidFill>
              </a:rPr>
              <a:t>📃 You can also make a copy of and </a:t>
            </a:r>
            <a:r>
              <a:rPr lang="en-US" b="1" u="sng">
                <a:solidFill>
                  <a:schemeClr val="hlink"/>
                </a:solidFill>
                <a:hlinkClick r:id="rId4"/>
              </a:rPr>
              <a:t>use this template</a:t>
            </a:r>
            <a:r>
              <a:rPr lang="en-US">
                <a:solidFill>
                  <a:schemeClr val="dk1"/>
                </a:solidFill>
              </a:rPr>
              <a:t>.</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b="1">
                <a:solidFill>
                  <a:schemeClr val="dk1"/>
                </a:solidFill>
              </a:rPr>
              <a:t>🗣️ Facilitation tip.</a:t>
            </a:r>
            <a:r>
              <a:rPr lang="en-US">
                <a:solidFill>
                  <a:schemeClr val="dk1"/>
                </a:solidFill>
              </a:rPr>
              <a:t> It may be helpful to define what is meant by “features” and/or provide a few examples:</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US">
                <a:solidFill>
                  <a:schemeClr val="dk1"/>
                </a:solidFill>
              </a:rPr>
              <a:t>Definition: An attribute or aspect of a product or tool</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US">
                <a:solidFill>
                  <a:schemeClr val="dk1"/>
                </a:solidFill>
              </a:rPr>
              <a:t>Examples: Auto-grading, multi-media integration, multiple question formats, mobile-friendly, accessibility support, interactive elements, integration with LMS, security features, feedback mechanisms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b="1">
                <a:solidFill>
                  <a:schemeClr val="dk1"/>
                </a:solidFill>
              </a:rPr>
              <a:t>🗣️ Facilitation tip</a:t>
            </a:r>
            <a:r>
              <a:rPr lang="en-US">
                <a:solidFill>
                  <a:schemeClr val="dk1"/>
                </a:solidFill>
              </a:rPr>
              <a:t>. Once participants post their responses, spend time highlighting thought-provoking ones without suggesting any response as correct. Ask participants to elaborate on their responses, encouraging further engagement. For example:</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US">
                <a:solidFill>
                  <a:schemeClr val="dk1"/>
                </a:solidFill>
              </a:rPr>
              <a:t>"That's interesting," </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US">
                <a:solidFill>
                  <a:schemeClr val="dk1"/>
                </a:solidFill>
              </a:rPr>
              <a:t>"Has anyone experienced something similar?", </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US">
                <a:solidFill>
                  <a:schemeClr val="dk1"/>
                </a:solidFill>
              </a:rPr>
              <a:t>"That's insightful."</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US">
                <a:solidFill>
                  <a:schemeClr val="dk1"/>
                </a:solidFill>
              </a:rPr>
              <a:t> </a:t>
            </a:r>
            <a:r>
              <a:rPr lang="en-US" b="1">
                <a:solidFill>
                  <a:schemeClr val="dk1"/>
                </a:solidFill>
              </a:rPr>
              <a:t>💻 Digital tools connection</a:t>
            </a:r>
            <a:r>
              <a:rPr lang="en-US">
                <a:solidFill>
                  <a:schemeClr val="dk1"/>
                </a:solidFill>
              </a:rPr>
              <a:t>. Participants can also use emojis to react to responses from their peers.</a:t>
            </a:r>
            <a:endParaRPr>
              <a:solidFill>
                <a:schemeClr val="dk1"/>
              </a:solidFill>
            </a:endParaRPr>
          </a:p>
        </p:txBody>
      </p:sp>
      <p:sp>
        <p:nvSpPr>
          <p:cNvPr id="64" name="Google Shape;64;g241256b7583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4cb1d26e2c_0_4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 name="Google Shape;72;g24cb1d26e2c_0_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US">
                <a:solidFill>
                  <a:schemeClr val="dk1"/>
                </a:solidFill>
              </a:rPr>
              <a:t>🕧 = 3 minutes</a:t>
            </a:r>
            <a:endParaRPr/>
          </a:p>
          <a:p>
            <a:pPr marL="457200" lvl="0" indent="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US"/>
              <a:t>This is a content delivery slide for introducing key concepts to the group.</a:t>
            </a:r>
            <a:endParaRPr/>
          </a:p>
          <a:p>
            <a:pPr marL="457200" lvl="0" indent="-298450" algn="l" rtl="0">
              <a:lnSpc>
                <a:spcPct val="100000"/>
              </a:lnSpc>
              <a:spcBef>
                <a:spcPts val="0"/>
              </a:spcBef>
              <a:spcAft>
                <a:spcPts val="0"/>
              </a:spcAft>
              <a:buSzPts val="1100"/>
              <a:buChar char="●"/>
            </a:pPr>
            <a:r>
              <a:rPr lang="en-US"/>
              <a:t>Consider asking the group what they understand to be the difference between formative and summative assessments prior to defining the differences.</a:t>
            </a:r>
            <a:endParaRPr/>
          </a:p>
          <a:p>
            <a:pPr marL="914400" lvl="1" indent="-298450" algn="l" rtl="0">
              <a:lnSpc>
                <a:spcPct val="100000"/>
              </a:lnSpc>
              <a:spcBef>
                <a:spcPts val="0"/>
              </a:spcBef>
              <a:spcAft>
                <a:spcPts val="0"/>
              </a:spcAft>
              <a:buSzPts val="1100"/>
              <a:buChar char="○"/>
            </a:pPr>
            <a:r>
              <a:rPr lang="en-US" b="1">
                <a:solidFill>
                  <a:schemeClr val="dk1"/>
                </a:solidFill>
              </a:rPr>
              <a:t>🗣️ Facilitation tip</a:t>
            </a:r>
            <a:r>
              <a:rPr lang="en-US">
                <a:solidFill>
                  <a:schemeClr val="dk1"/>
                </a:solidFill>
              </a:rPr>
              <a:t>. </a:t>
            </a:r>
            <a:r>
              <a:rPr lang="en-US"/>
              <a:t>Then, make connections between what participants say and the notes on the slides and in the speaker notes.</a:t>
            </a:r>
            <a:endParaRPr/>
          </a:p>
          <a:p>
            <a:pPr marL="457200" lvl="0" indent="-298450" algn="l" rtl="0">
              <a:lnSpc>
                <a:spcPct val="100000"/>
              </a:lnSpc>
              <a:spcBef>
                <a:spcPts val="0"/>
              </a:spcBef>
              <a:spcAft>
                <a:spcPts val="0"/>
              </a:spcAft>
              <a:buSzPts val="1100"/>
              <a:buChar char="●"/>
            </a:pPr>
            <a:r>
              <a:rPr lang="en-US"/>
              <a:t>Formative assessments are ongoing assessments, reviews, and observations in a classroom. They provide immediate feedback, both to students for improving their learning and to teachers for improving their instruction. While they're beneficial for the continuous monitoring of student progress, they can sometimes lack the rigor and structure of other assessment types.</a:t>
            </a:r>
            <a:endParaRPr/>
          </a:p>
          <a:p>
            <a:pPr marL="457200" lvl="0" indent="-298450" algn="l" rtl="0">
              <a:lnSpc>
                <a:spcPct val="100000"/>
              </a:lnSpc>
              <a:spcBef>
                <a:spcPts val="0"/>
              </a:spcBef>
              <a:spcAft>
                <a:spcPts val="0"/>
              </a:spcAft>
              <a:buSzPts val="1100"/>
              <a:buChar char="●"/>
            </a:pPr>
            <a:r>
              <a:rPr lang="en-US"/>
              <a:t>Summative assessments evaluate student learning at the end of an instructional period. They're often high stakes, which means they have a high point value. Examples of summative assessments include final projects, exams, and papers. They provide a clear endpoint and summary of student progress, but might not provide timely feedback that could assist in ongoing learning.</a:t>
            </a:r>
            <a:endParaRPr/>
          </a:p>
          <a:p>
            <a:pPr marL="457200" lvl="0" indent="-298450" algn="l" rtl="0">
              <a:lnSpc>
                <a:spcPct val="100000"/>
              </a:lnSpc>
              <a:spcBef>
                <a:spcPts val="0"/>
              </a:spcBef>
              <a:spcAft>
                <a:spcPts val="0"/>
              </a:spcAft>
              <a:buSzPts val="1100"/>
              <a:buChar char="●"/>
            </a:pPr>
            <a:r>
              <a:rPr lang="en-US" b="1">
                <a:solidFill>
                  <a:schemeClr val="dk1"/>
                </a:solidFill>
              </a:rPr>
              <a:t>🗣️ Facilitation tip</a:t>
            </a:r>
            <a:r>
              <a:rPr lang="en-US">
                <a:solidFill>
                  <a:schemeClr val="dk1"/>
                </a:solidFill>
              </a:rPr>
              <a:t>. Emphasize that standardized and performance-based assessments can be used as either formative or summative. </a:t>
            </a:r>
            <a:endParaRPr/>
          </a:p>
          <a:p>
            <a:pPr marL="0" lvl="0" indent="0" algn="l" rtl="0">
              <a:lnSpc>
                <a:spcPct val="115000"/>
              </a:lnSpc>
              <a:spcBef>
                <a:spcPts val="0"/>
              </a:spcBef>
              <a:spcAft>
                <a:spcPts val="0"/>
              </a:spcAft>
              <a:buSzPts val="1100"/>
              <a:buNone/>
            </a:pP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24cb1d26e2c_0_2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 name="Google Shape;79;g24cb1d26e2c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US">
                <a:solidFill>
                  <a:schemeClr val="dk1"/>
                </a:solidFill>
              </a:rPr>
              <a:t>🕧 = 1 minute</a:t>
            </a:r>
            <a:endParaRPr>
              <a:solidFill>
                <a:schemeClr val="dk1"/>
              </a:solidFill>
            </a:endParaRPr>
          </a:p>
          <a:p>
            <a:pPr marL="0" lvl="0" indent="0" algn="l" rtl="0">
              <a:lnSpc>
                <a:spcPct val="115000"/>
              </a:lnSpc>
              <a:spcBef>
                <a:spcPts val="0"/>
              </a:spcBef>
              <a:spcAft>
                <a:spcPts val="0"/>
              </a:spcAft>
              <a:buSzPts val="1100"/>
              <a:buNone/>
            </a:pPr>
            <a:endParaRPr>
              <a:solidFill>
                <a:schemeClr val="dk1"/>
              </a:solidFill>
            </a:endParaRPr>
          </a:p>
          <a:p>
            <a:pPr marL="457200" lvl="0" indent="-298450" algn="l" rtl="0">
              <a:lnSpc>
                <a:spcPct val="115000"/>
              </a:lnSpc>
              <a:spcBef>
                <a:spcPts val="0"/>
              </a:spcBef>
              <a:spcAft>
                <a:spcPts val="0"/>
              </a:spcAft>
              <a:buSzPts val="1100"/>
              <a:buChar char="●"/>
            </a:pPr>
            <a:r>
              <a:rPr lang="en-US">
                <a:solidFill>
                  <a:schemeClr val="dk1"/>
                </a:solidFill>
              </a:rPr>
              <a:t>Standardized assessments are a type of assessment where all test takers are given the same questions under the same conditions. These assessments are primarily designed to measure a learner's understanding a</a:t>
            </a:r>
            <a:r>
              <a:rPr lang="en-US">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gainst a </a:t>
            </a:r>
            <a:r>
              <a:rPr lang="en-US">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standard</a:t>
            </a:r>
            <a:r>
              <a:rPr lang="en-US">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 set of knowledge. </a:t>
            </a:r>
            <a:endParaRPr>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endParaRPr>
          </a:p>
          <a:p>
            <a:pPr marL="457200" lvl="0" indent="-298450" algn="l" rtl="0">
              <a:lnSpc>
                <a:spcPct val="115000"/>
              </a:lnSpc>
              <a:spcBef>
                <a:spcPts val="0"/>
              </a:spcBef>
              <a:spcAft>
                <a:spcPts val="0"/>
              </a:spcAft>
              <a:buClr>
                <a:schemeClr val="dk1"/>
              </a:buClr>
              <a:buSzPts val="1100"/>
              <a:buChar char="●"/>
            </a:pPr>
            <a:r>
              <a:rPr lang="en-US">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:Provide examples of Adult Education standardized assessments include:</a:t>
            </a:r>
            <a:endParaRPr>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endParaRPr>
          </a:p>
          <a:p>
            <a:pPr marL="914400" lvl="1" indent="-298450" algn="l" rtl="0">
              <a:lnSpc>
                <a:spcPct val="115000"/>
              </a:lnSpc>
              <a:spcBef>
                <a:spcPts val="0"/>
              </a:spcBef>
              <a:spcAft>
                <a:spcPts val="0"/>
              </a:spcAft>
              <a:buClr>
                <a:schemeClr val="dk1"/>
              </a:buClr>
              <a:buSzPts val="1100"/>
              <a:buChar char="○"/>
            </a:pPr>
            <a:r>
              <a:rPr lang="en-US">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GED, HiSET</a:t>
            </a:r>
            <a:endParaRPr>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endParaRPr>
          </a:p>
          <a:p>
            <a:pPr marL="914400" lvl="1" indent="-298450" algn="l" rtl="0">
              <a:lnSpc>
                <a:spcPct val="115000"/>
              </a:lnSpc>
              <a:spcBef>
                <a:spcPts val="0"/>
              </a:spcBef>
              <a:spcAft>
                <a:spcPts val="0"/>
              </a:spcAft>
              <a:buClr>
                <a:schemeClr val="dk1"/>
              </a:buClr>
              <a:buSzPts val="1100"/>
              <a:buChar char="○"/>
            </a:pPr>
            <a:r>
              <a:rPr lang="en-US">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TABE, CASAS</a:t>
            </a:r>
            <a:endParaRPr>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endParaRPr>
          </a:p>
          <a:p>
            <a:pPr marL="914400" lvl="1" indent="-298450" algn="l" rtl="0">
              <a:lnSpc>
                <a:spcPct val="115000"/>
              </a:lnSpc>
              <a:spcBef>
                <a:spcPts val="0"/>
              </a:spcBef>
              <a:spcAft>
                <a:spcPts val="0"/>
              </a:spcAft>
              <a:buClr>
                <a:schemeClr val="dk1"/>
              </a:buClr>
              <a:buSzPts val="1100"/>
              <a:buChar char="○"/>
            </a:pPr>
            <a:r>
              <a:rPr lang="en-US">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U.S. Citizenship Exam</a:t>
            </a:r>
            <a:endParaRPr>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endParaRPr>
          </a:p>
          <a:p>
            <a:pPr marL="457200" lvl="0" indent="-298450" algn="l" rtl="0">
              <a:lnSpc>
                <a:spcPct val="115000"/>
              </a:lnSpc>
              <a:spcBef>
                <a:spcPts val="0"/>
              </a:spcBef>
              <a:spcAft>
                <a:spcPts val="0"/>
              </a:spcAft>
              <a:buSzPts val="1100"/>
              <a:buChar char="●"/>
            </a:pPr>
            <a:r>
              <a:rPr lang="en-US" b="1">
                <a:solidFill>
                  <a:schemeClr val="dk1"/>
                </a:solidFill>
              </a:rPr>
              <a:t>🗣️ Facilitation tip.</a:t>
            </a:r>
            <a:r>
              <a:rPr lang="en-US">
                <a:solidFill>
                  <a:schemeClr val="dk1"/>
                </a:solidFill>
              </a:rPr>
              <a:t> Consider asking for participants to share initial ideas on pros and cons as you then talk through some of the following list:</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US" b="1">
                <a:solidFill>
                  <a:schemeClr val="dk1"/>
                </a:solidFill>
              </a:rPr>
              <a:t>Pros</a:t>
            </a:r>
            <a:endParaRPr b="1">
              <a:solidFill>
                <a:schemeClr val="dk1"/>
              </a:solidFill>
            </a:endParaRPr>
          </a:p>
          <a:p>
            <a:pPr marL="1371600" lvl="2" indent="-298450" algn="l" rtl="0">
              <a:lnSpc>
                <a:spcPct val="115000"/>
              </a:lnSpc>
              <a:spcBef>
                <a:spcPts val="0"/>
              </a:spcBef>
              <a:spcAft>
                <a:spcPts val="0"/>
              </a:spcAft>
              <a:buClr>
                <a:schemeClr val="dk1"/>
              </a:buClr>
              <a:buSzPts val="1100"/>
              <a:buChar char="■"/>
            </a:pPr>
            <a:r>
              <a:rPr lang="en-US">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rPr>
              <a:t>They are efficient</a:t>
            </a:r>
            <a:endParaRPr>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5"/>
                </a:ext>
              </a:extLst>
            </a:endParaRPr>
          </a:p>
          <a:p>
            <a:pPr marL="1371600" lvl="2" indent="-298450" algn="l" rtl="0">
              <a:lnSpc>
                <a:spcPct val="115000"/>
              </a:lnSpc>
              <a:spcBef>
                <a:spcPts val="0"/>
              </a:spcBef>
              <a:spcAft>
                <a:spcPts val="0"/>
              </a:spcAft>
              <a:buClr>
                <a:schemeClr val="dk1"/>
              </a:buClr>
              <a:buSzPts val="1100"/>
              <a:buChar char="■"/>
            </a:pPr>
            <a:r>
              <a:rPr lang="en-US">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6"/>
                  </a:ext>
                </a:extLst>
              </a:rPr>
              <a:t>Allow for comparison across groups and instructional settings</a:t>
            </a:r>
            <a:endParaRPr>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7"/>
                </a:ext>
              </a:extLst>
            </a:endParaRPr>
          </a:p>
          <a:p>
            <a:pPr marL="1371600" lvl="2" indent="-298450" algn="l" rtl="0">
              <a:lnSpc>
                <a:spcPct val="115000"/>
              </a:lnSpc>
              <a:spcBef>
                <a:spcPts val="0"/>
              </a:spcBef>
              <a:spcAft>
                <a:spcPts val="0"/>
              </a:spcAft>
              <a:buClr>
                <a:schemeClr val="dk1"/>
              </a:buClr>
              <a:buSzPts val="1100"/>
              <a:buChar char="■"/>
            </a:pPr>
            <a:r>
              <a:rPr lang="en-US">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Provide a common metric and common language</a:t>
            </a:r>
            <a:endParaRPr>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9"/>
                </a:ext>
              </a:extLst>
            </a:endParaRPr>
          </a:p>
          <a:p>
            <a:pPr marL="1371600" lvl="2" indent="-298450" algn="l" rtl="0">
              <a:lnSpc>
                <a:spcPct val="115000"/>
              </a:lnSpc>
              <a:spcBef>
                <a:spcPts val="0"/>
              </a:spcBef>
              <a:spcAft>
                <a:spcPts val="0"/>
              </a:spcAft>
              <a:buClr>
                <a:schemeClr val="dk1"/>
              </a:buClr>
              <a:buSzPts val="1100"/>
              <a:buChar char="■"/>
            </a:pPr>
            <a:r>
              <a:rPr lang="en-US">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
                  </a:ext>
                </a:extLst>
              </a:rPr>
              <a:t>Psychometricians work carefully to design and validate these assessments, ensuring they accurately measure learning outcomes.</a:t>
            </a:r>
            <a:endParaRPr>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
                </a:ext>
              </a:extLst>
            </a:endParaRPr>
          </a:p>
          <a:p>
            <a:pPr marL="914400" lvl="1" indent="-298450" algn="l" rtl="0">
              <a:lnSpc>
                <a:spcPct val="115000"/>
              </a:lnSpc>
              <a:spcBef>
                <a:spcPts val="0"/>
              </a:spcBef>
              <a:spcAft>
                <a:spcPts val="0"/>
              </a:spcAft>
              <a:buClr>
                <a:schemeClr val="dk1"/>
              </a:buClr>
              <a:buSzPts val="1100"/>
              <a:buChar char="○"/>
            </a:pPr>
            <a:r>
              <a:rPr lang="en-US" b="1">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2"/>
                  </a:ext>
                </a:extLst>
              </a:rPr>
              <a:t>Cons</a:t>
            </a:r>
            <a:endParaRPr>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endParaRPr>
          </a:p>
          <a:p>
            <a:pPr marL="1371600" lvl="2" indent="-298450" algn="l" rtl="0">
              <a:lnSpc>
                <a:spcPct val="115000"/>
              </a:lnSpc>
              <a:spcBef>
                <a:spcPts val="0"/>
              </a:spcBef>
              <a:spcAft>
                <a:spcPts val="0"/>
              </a:spcAft>
              <a:buClr>
                <a:schemeClr val="dk1"/>
              </a:buClr>
              <a:buSzPts val="1100"/>
              <a:buChar char="■"/>
            </a:pPr>
            <a:r>
              <a:rPr lang="en-US">
                <a:solidFill>
                  <a:schemeClr val="dk1"/>
                </a:solidFill>
              </a:rPr>
              <a:t>Lack flexibility</a:t>
            </a:r>
            <a:endParaRPr>
              <a:solidFill>
                <a:schemeClr val="dk1"/>
              </a:solidFill>
            </a:endParaRPr>
          </a:p>
          <a:p>
            <a:pPr marL="1371600" lvl="2" indent="-298450" algn="l" rtl="0">
              <a:lnSpc>
                <a:spcPct val="115000"/>
              </a:lnSpc>
              <a:spcBef>
                <a:spcPts val="0"/>
              </a:spcBef>
              <a:spcAft>
                <a:spcPts val="0"/>
              </a:spcAft>
              <a:buClr>
                <a:schemeClr val="dk1"/>
              </a:buClr>
              <a:buSzPts val="1100"/>
              <a:buChar char="■"/>
            </a:pPr>
            <a:r>
              <a:rPr lang="en-US">
                <a:solidFill>
                  <a:schemeClr val="dk1"/>
                </a:solidFill>
              </a:rPr>
              <a:t>May not account for individual learning scenarios and application of skills.</a:t>
            </a:r>
            <a:endParaRPr>
              <a:solidFill>
                <a:schemeClr val="dk1"/>
              </a:solidFill>
            </a:endParaRPr>
          </a:p>
          <a:p>
            <a:pPr marL="1371600" lvl="2" indent="-298450" algn="l" rtl="0">
              <a:lnSpc>
                <a:spcPct val="115000"/>
              </a:lnSpc>
              <a:spcBef>
                <a:spcPts val="0"/>
              </a:spcBef>
              <a:spcAft>
                <a:spcPts val="0"/>
              </a:spcAft>
              <a:buClr>
                <a:schemeClr val="dk1"/>
              </a:buClr>
              <a:buSzPts val="1100"/>
              <a:buChar char="■"/>
            </a:pPr>
            <a:r>
              <a:rPr lang="en-US">
                <a:solidFill>
                  <a:schemeClr val="dk1"/>
                </a:solidFill>
              </a:rPr>
              <a:t>May cause anxiety among learners due to high stakes attached.</a:t>
            </a:r>
            <a:endParaRPr>
              <a:solidFill>
                <a:schemeClr val="dk1"/>
              </a:solidFill>
            </a:endParaRPr>
          </a:p>
          <a:p>
            <a:pPr marL="1371600" lvl="2" indent="-298450" algn="l" rtl="0">
              <a:lnSpc>
                <a:spcPct val="115000"/>
              </a:lnSpc>
              <a:spcBef>
                <a:spcPts val="0"/>
              </a:spcBef>
              <a:spcAft>
                <a:spcPts val="0"/>
              </a:spcAft>
              <a:buClr>
                <a:schemeClr val="dk1"/>
              </a:buClr>
              <a:buSzPts val="1100"/>
              <a:buChar char="■"/>
            </a:pPr>
            <a:r>
              <a:rPr lang="en-US">
                <a:solidFill>
                  <a:schemeClr val="dk1"/>
                </a:solidFill>
              </a:rPr>
              <a:t>Could be influenced by a student's test-taking abilities</a:t>
            </a:r>
            <a:endParaRPr>
              <a:solidFill>
                <a:schemeClr val="dk1"/>
              </a:solidFill>
            </a:endParaRPr>
          </a:p>
          <a:p>
            <a:pPr marL="0" lvl="0" indent="0" algn="l" rtl="0">
              <a:lnSpc>
                <a:spcPct val="115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4cb1d26e2c_0_3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 name="Google Shape;86;g24cb1d26e2c_0_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US">
                <a:solidFill>
                  <a:schemeClr val="dk1"/>
                </a:solidFill>
              </a:rPr>
              <a:t>🕧 = 1 minute</a:t>
            </a:r>
            <a:endParaRPr>
              <a:solidFill>
                <a:schemeClr val="dk1"/>
              </a:solidFill>
            </a:endParaRPr>
          </a:p>
          <a:p>
            <a:pPr marL="0" lvl="0" indent="0" algn="l" rtl="0">
              <a:lnSpc>
                <a:spcPct val="115000"/>
              </a:lnSpc>
              <a:spcBef>
                <a:spcPts val="0"/>
              </a:spcBef>
              <a:spcAft>
                <a:spcPts val="0"/>
              </a:spcAft>
              <a:buSzPts val="1100"/>
              <a:buNone/>
            </a:pPr>
            <a:endParaRPr>
              <a:solidFill>
                <a:schemeClr val="dk1"/>
              </a:solidFill>
            </a:endParaRPr>
          </a:p>
          <a:p>
            <a:pPr marL="457200" lvl="0" indent="-298450" algn="l" rtl="0">
              <a:lnSpc>
                <a:spcPct val="115000"/>
              </a:lnSpc>
              <a:spcBef>
                <a:spcPts val="0"/>
              </a:spcBef>
              <a:spcAft>
                <a:spcPts val="0"/>
              </a:spcAft>
              <a:buSzPts val="1100"/>
              <a:buChar char="●"/>
            </a:pPr>
            <a:r>
              <a:rPr lang="en-US"/>
              <a:t>Performance-based assessments measure a learner's ability to apply the skills and knowledge gained from a course. They can take the form of presentations, group projects, or practical tasks. These types of assessments allow for creativity and real-world application, however, they can be more time-consuming to assess and may require clear rubrics to ensure fair scoring.</a:t>
            </a:r>
            <a:endParaRPr/>
          </a:p>
          <a:p>
            <a:pPr marL="457200" lvl="0" indent="-298450" algn="l" rtl="0">
              <a:lnSpc>
                <a:spcPct val="115000"/>
              </a:lnSpc>
              <a:spcBef>
                <a:spcPts val="0"/>
              </a:spcBef>
              <a:spcAft>
                <a:spcPts val="0"/>
              </a:spcAft>
              <a:buSzPts val="1100"/>
              <a:buChar char="●"/>
            </a:pPr>
            <a:r>
              <a:rPr lang="en-US"/>
              <a:t>Share examples of Adult Education performance-based assessments</a:t>
            </a:r>
            <a:endParaRPr/>
          </a:p>
          <a:p>
            <a:pPr marL="914400" lvl="1" indent="-298450" algn="l" rtl="0">
              <a:lnSpc>
                <a:spcPct val="115000"/>
              </a:lnSpc>
              <a:spcBef>
                <a:spcPts val="0"/>
              </a:spcBef>
              <a:spcAft>
                <a:spcPts val="0"/>
              </a:spcAft>
              <a:buSzPts val="1100"/>
              <a:buChar char="○"/>
            </a:pPr>
            <a:r>
              <a:rPr lang="en-US" b="1"/>
              <a:t>Role-Plays and Class Discussions</a:t>
            </a:r>
            <a:r>
              <a:rPr lang="en-US"/>
              <a:t>: In ESL, role-plays where students must navigate real-world situations (like job interviews, doctor's appointments, or buying groceries) in English can be an effective assessment tool. In GED contexts, role-plays might be designed around subject matter like social studies (participating in a mock trial or debate).</a:t>
            </a:r>
            <a:endParaRPr/>
          </a:p>
          <a:p>
            <a:pPr marL="914400" lvl="1" indent="-298450" algn="l" rtl="0">
              <a:lnSpc>
                <a:spcPct val="115000"/>
              </a:lnSpc>
              <a:spcBef>
                <a:spcPts val="0"/>
              </a:spcBef>
              <a:spcAft>
                <a:spcPts val="0"/>
              </a:spcAft>
              <a:buSzPts val="1100"/>
              <a:buChar char="○"/>
            </a:pPr>
            <a:r>
              <a:rPr lang="en-US" b="1"/>
              <a:t>Projects/Presentations</a:t>
            </a:r>
            <a:r>
              <a:rPr lang="en-US"/>
              <a:t>: For example, ESL students might research and present on a topic using English, while GED students could be assessed on a project related to one of the four subject areas of the GED (math, science, social studies, and Reasoning Through Language Arts).</a:t>
            </a:r>
            <a:endParaRPr/>
          </a:p>
          <a:p>
            <a:pPr marL="914400" lvl="1" indent="-298450" algn="l" rtl="0">
              <a:lnSpc>
                <a:spcPct val="115000"/>
              </a:lnSpc>
              <a:spcBef>
                <a:spcPts val="0"/>
              </a:spcBef>
              <a:spcAft>
                <a:spcPts val="0"/>
              </a:spcAft>
              <a:buSzPts val="1100"/>
              <a:buChar char="○"/>
            </a:pPr>
            <a:r>
              <a:rPr lang="en-US" b="1"/>
              <a:t>Portfolios</a:t>
            </a:r>
            <a:r>
              <a:rPr lang="en-US"/>
              <a:t>: A portfolio is a collection of a student's work over time. For GED students, portfolios could include a variety of tasks such as essays, problem-solving exercises, or other subject-specific tasks. In ESL classes, portfolios could include written work, recordings of spoken English in different situations, or self-assessments of language progress.</a:t>
            </a:r>
            <a:endParaRPr/>
          </a:p>
          <a:p>
            <a:pPr marL="457200" lvl="0" indent="-298450" algn="l" rtl="0">
              <a:lnSpc>
                <a:spcPct val="115000"/>
              </a:lnSpc>
              <a:spcBef>
                <a:spcPts val="0"/>
              </a:spcBef>
              <a:spcAft>
                <a:spcPts val="0"/>
              </a:spcAft>
              <a:buSzPts val="1100"/>
              <a:buChar char="●"/>
            </a:pPr>
            <a:r>
              <a:rPr lang="en-US"/>
              <a:t>Note some of the pros and cons with more detail</a:t>
            </a:r>
            <a:endParaRPr/>
          </a:p>
          <a:p>
            <a:pPr marL="914400" lvl="1" indent="-298450" algn="l" rtl="0">
              <a:lnSpc>
                <a:spcPct val="115000"/>
              </a:lnSpc>
              <a:spcBef>
                <a:spcPts val="0"/>
              </a:spcBef>
              <a:spcAft>
                <a:spcPts val="0"/>
              </a:spcAft>
              <a:buSzPts val="1100"/>
              <a:buChar char="○"/>
            </a:pPr>
            <a:r>
              <a:rPr lang="en-US"/>
              <a:t>Pros</a:t>
            </a:r>
            <a:endParaRPr/>
          </a:p>
          <a:p>
            <a:pPr marL="1371600" lvl="2" indent="-298450" algn="l" rtl="0">
              <a:lnSpc>
                <a:spcPct val="115000"/>
              </a:lnSpc>
              <a:spcBef>
                <a:spcPts val="0"/>
              </a:spcBef>
              <a:spcAft>
                <a:spcPts val="0"/>
              </a:spcAft>
              <a:buSzPts val="1100"/>
              <a:buChar char="■"/>
            </a:pPr>
            <a:r>
              <a:rPr lang="en-US" b="1"/>
              <a:t>Authentic Evaluation</a:t>
            </a:r>
            <a:r>
              <a:rPr lang="en-US"/>
              <a:t>: These assessments provide a more authentic measure of learners' understanding, as they simulate real-world tasks or situations.</a:t>
            </a:r>
            <a:endParaRPr/>
          </a:p>
          <a:p>
            <a:pPr marL="1371600" lvl="2" indent="-298450" algn="l" rtl="0">
              <a:lnSpc>
                <a:spcPct val="115000"/>
              </a:lnSpc>
              <a:spcBef>
                <a:spcPts val="0"/>
              </a:spcBef>
              <a:spcAft>
                <a:spcPts val="0"/>
              </a:spcAft>
              <a:buSzPts val="1100"/>
              <a:buChar char="■"/>
            </a:pPr>
            <a:r>
              <a:rPr lang="en-US" b="1"/>
              <a:t>Demonstrates Mastery</a:t>
            </a:r>
            <a:r>
              <a:rPr lang="en-US"/>
              <a:t>: They allow for the demonstration of mastery and the application of knowledge and skills, going beyond mere recall of facts.</a:t>
            </a:r>
            <a:endParaRPr/>
          </a:p>
          <a:p>
            <a:pPr marL="914400" lvl="1" indent="-298450" algn="l" rtl="0">
              <a:lnSpc>
                <a:spcPct val="115000"/>
              </a:lnSpc>
              <a:spcBef>
                <a:spcPts val="0"/>
              </a:spcBef>
              <a:spcAft>
                <a:spcPts val="0"/>
              </a:spcAft>
              <a:buSzPts val="1100"/>
              <a:buChar char="○"/>
            </a:pPr>
            <a:r>
              <a:rPr lang="en-US"/>
              <a:t>Cons</a:t>
            </a:r>
            <a:endParaRPr/>
          </a:p>
          <a:p>
            <a:pPr marL="1371600" lvl="2" indent="-298450" algn="l" rtl="0">
              <a:lnSpc>
                <a:spcPct val="115000"/>
              </a:lnSpc>
              <a:spcBef>
                <a:spcPts val="0"/>
              </a:spcBef>
              <a:spcAft>
                <a:spcPts val="0"/>
              </a:spcAft>
              <a:buSzPts val="1100"/>
              <a:buChar char="■"/>
            </a:pPr>
            <a:r>
              <a:rPr lang="en-US" b="1"/>
              <a:t>Time-Consuming</a:t>
            </a:r>
            <a:r>
              <a:rPr lang="en-US"/>
              <a:t>: Designing, implementing, and evaluating performance-based assessments can be more time-consuming than traditional assessments.</a:t>
            </a:r>
            <a:endParaRPr/>
          </a:p>
          <a:p>
            <a:pPr marL="1371600" lvl="2" indent="-298450" algn="l" rtl="0">
              <a:lnSpc>
                <a:spcPct val="115000"/>
              </a:lnSpc>
              <a:spcBef>
                <a:spcPts val="0"/>
              </a:spcBef>
              <a:spcAft>
                <a:spcPts val="0"/>
              </a:spcAft>
              <a:buSzPts val="1100"/>
              <a:buChar char="■"/>
            </a:pPr>
            <a:r>
              <a:rPr lang="en-US" b="1"/>
              <a:t>Subjectivity</a:t>
            </a:r>
            <a:r>
              <a:rPr lang="en-US"/>
              <a:t>: These assessments can be more subjective due to their often qualitative nature, potentially leading to inconsistencies in scoring or evaluation.</a:t>
            </a:r>
            <a:endParaRPr/>
          </a:p>
          <a:p>
            <a:pPr marL="457200" lvl="0" indent="0" algn="l" rtl="0">
              <a:lnSpc>
                <a:spcPct val="115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4cb1d26e2c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 name="Google Shape;94;g24cb1d26e2c_0_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rPr>
              <a:t>🕧 = 3 minutes</a:t>
            </a:r>
            <a:endParaRPr>
              <a:solidFill>
                <a:schemeClr val="dk1"/>
              </a:solidFill>
            </a:endParaRPr>
          </a:p>
          <a:p>
            <a:pPr marL="0" lvl="0" indent="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US"/>
              <a:t>Provide an overview of different types of other, sometimes informal, assessment models. </a:t>
            </a:r>
            <a:endParaRP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4"/>
                </a:ext>
              </a:extLst>
            </a:endParaRPr>
          </a:p>
          <a:p>
            <a:pPr marL="457200" lvl="0" indent="-298450" algn="l" rtl="0">
              <a:lnSpc>
                <a:spcPct val="100000"/>
              </a:lnSpc>
              <a:spcBef>
                <a:spcPts val="0"/>
              </a:spcBef>
              <a:spcAft>
                <a:spcPts val="0"/>
              </a:spcAft>
              <a:buSzPts val="1100"/>
              <a:buChar char="●"/>
            </a:pPr>
            <a:r>
              <a:rPr lang="en-US" b="1">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5"/>
                  </a:ext>
                </a:extLst>
              </a:rPr>
              <a:t>🗣️ Facilitation tip. </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6"/>
                  </a:ext>
                </a:extLst>
              </a:rPr>
              <a:t>Be sure to emphasize that the best educational programming ty</a:t>
            </a:r>
            <a:r>
              <a:rPr lang="en-US"/>
              <a:t>pically leverages several types of assessments and performance data, including standardized tests, teacher observations, and the assessment models listed here</a:t>
            </a:r>
            <a:endParaRPr/>
          </a:p>
          <a:p>
            <a:pPr marL="914400" lvl="1" indent="-298450" algn="l" rtl="0">
              <a:lnSpc>
                <a:spcPct val="100000"/>
              </a:lnSpc>
              <a:spcBef>
                <a:spcPts val="0"/>
              </a:spcBef>
              <a:spcAft>
                <a:spcPts val="0"/>
              </a:spcAft>
              <a:buSzPts val="1100"/>
              <a:buChar char="○"/>
            </a:pPr>
            <a:r>
              <a:rPr lang="en-US" b="1"/>
              <a:t>Discussion</a:t>
            </a:r>
            <a:r>
              <a:rPr lang="en-US"/>
              <a:t>: This is a learning activity where learners exchange ideas and opinions on a specific topic to deepen their understanding and application of the material.</a:t>
            </a:r>
            <a:endParaRPr/>
          </a:p>
          <a:p>
            <a:pPr marL="914400" lvl="1" indent="-298450" algn="l" rtl="0">
              <a:lnSpc>
                <a:spcPct val="100000"/>
              </a:lnSpc>
              <a:spcBef>
                <a:spcPts val="0"/>
              </a:spcBef>
              <a:spcAft>
                <a:spcPts val="0"/>
              </a:spcAft>
              <a:buSzPts val="1100"/>
              <a:buChar char="○"/>
            </a:pPr>
            <a:r>
              <a:rPr lang="en-US" b="1"/>
              <a:t>Gamification</a:t>
            </a:r>
            <a:r>
              <a:rPr lang="en-US"/>
              <a:t>: This refers to the application of game design elements in non-gaming contexts, used in education to increase engagement, motivation, and retention through elements like badges, competitions, or point systems.</a:t>
            </a:r>
            <a:endParaRPr/>
          </a:p>
          <a:p>
            <a:pPr marL="914400" lvl="1" indent="-298450" algn="l" rtl="0">
              <a:lnSpc>
                <a:spcPct val="100000"/>
              </a:lnSpc>
              <a:spcBef>
                <a:spcPts val="0"/>
              </a:spcBef>
              <a:spcAft>
                <a:spcPts val="0"/>
              </a:spcAft>
              <a:buSzPts val="1100"/>
              <a:buChar char="○"/>
            </a:pPr>
            <a:r>
              <a:rPr lang="en-US" b="1"/>
              <a:t>Polling</a:t>
            </a:r>
            <a:r>
              <a:rPr lang="en-US"/>
              <a:t>: A real-time method used by educators to check learners' understanding during or after instruction, utilizing digital tools that offer various question types such as multiple-choice, open-ended responses, and word clouds.</a:t>
            </a:r>
            <a:endParaRPr/>
          </a:p>
          <a:p>
            <a:pPr marL="914400" lvl="1" indent="-298450" algn="l" rtl="0">
              <a:lnSpc>
                <a:spcPct val="100000"/>
              </a:lnSpc>
              <a:spcBef>
                <a:spcPts val="0"/>
              </a:spcBef>
              <a:spcAft>
                <a:spcPts val="0"/>
              </a:spcAft>
              <a:buSzPts val="1100"/>
              <a:buChar char="○"/>
            </a:pPr>
            <a:r>
              <a:rPr lang="en-US" b="1"/>
              <a:t>Quizzes</a:t>
            </a:r>
            <a:r>
              <a:rPr lang="en-US"/>
              <a:t>: These are assessment tools that educators can create or modify using various platforms to test learners' understanding of a topic, often including multimedia content, links to external sites, and auto-grading capabilities.</a:t>
            </a:r>
            <a:endParaRPr/>
          </a:p>
          <a:p>
            <a:pPr marL="914400" lvl="1" indent="-298450" algn="l" rtl="0">
              <a:lnSpc>
                <a:spcPct val="100000"/>
              </a:lnSpc>
              <a:spcBef>
                <a:spcPts val="0"/>
              </a:spcBef>
              <a:spcAft>
                <a:spcPts val="0"/>
              </a:spcAft>
              <a:buSzPts val="1100"/>
              <a:buChar char="○"/>
            </a:pPr>
            <a:r>
              <a:rPr lang="en-US" b="1"/>
              <a:t>Portfolios</a:t>
            </a:r>
            <a:r>
              <a:rPr lang="en-US"/>
              <a:t>: A collection of learner's work, often digital, showcasing their growth and learning process, including assignments, projects, and other learning artifacts, typically coupled with some form of reflection, either text-based or audio-visual.</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1"/>
        <p:cNvGrpSpPr/>
        <p:nvPr/>
      </p:nvGrpSpPr>
      <p:grpSpPr>
        <a:xfrm>
          <a:off x="0" y="0"/>
          <a:ext cx="0" cy="0"/>
          <a:chOff x="0" y="0"/>
          <a:chExt cx="0" cy="0"/>
        </a:xfrm>
      </p:grpSpPr>
      <p:sp>
        <p:nvSpPr>
          <p:cNvPr id="12" name="Google Shape;12;p12"/>
          <p:cNvSpPr txBox="1">
            <a:spLocks noGrp="1"/>
          </p:cNvSpPr>
          <p:nvPr>
            <p:ph type="title"/>
          </p:nvPr>
        </p:nvSpPr>
        <p:spPr>
          <a:xfrm>
            <a:off x="2194560" y="111784"/>
            <a:ext cx="7600260" cy="62257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2"/>
          <p:cNvSpPr txBox="1">
            <a:spLocks noGrp="1"/>
          </p:cNvSpPr>
          <p:nvPr>
            <p:ph type="body" idx="1"/>
          </p:nvPr>
        </p:nvSpPr>
        <p:spPr>
          <a:xfrm>
            <a:off x="685801" y="2142067"/>
            <a:ext cx="10131425" cy="3649133"/>
          </a:xfrm>
          <a:prstGeom prst="rect">
            <a:avLst/>
          </a:prstGeom>
          <a:noFill/>
          <a:ln>
            <a:noFill/>
          </a:ln>
        </p:spPr>
        <p:txBody>
          <a:bodyPr spcFirstLastPara="1" wrap="square" lIns="91425" tIns="45700" rIns="91425" bIns="45700" anchor="ctr"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87350" algn="l">
              <a:lnSpc>
                <a:spcPct val="100000"/>
              </a:lnSpc>
              <a:spcBef>
                <a:spcPts val="1000"/>
              </a:spcBef>
              <a:spcAft>
                <a:spcPts val="0"/>
              </a:spcAft>
              <a:buClr>
                <a:srgbClr val="132648"/>
              </a:buClr>
              <a:buSzPts val="25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1000"/>
              </a:spcAft>
              <a:buSzPts val="1800"/>
              <a:buChar char="•"/>
              <a:defRPr/>
            </a:lvl9pPr>
          </a:lstStyle>
          <a:p>
            <a:endParaRPr/>
          </a:p>
        </p:txBody>
      </p:sp>
      <p:sp>
        <p:nvSpPr>
          <p:cNvPr id="14" name="Google Shape;14;p12"/>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2"/>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2"/>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7" name="Google Shape;17;p12"/>
          <p:cNvSpPr txBox="1">
            <a:spLocks noGrp="1"/>
          </p:cNvSpPr>
          <p:nvPr>
            <p:ph type="subTitle" idx="2"/>
          </p:nvPr>
        </p:nvSpPr>
        <p:spPr>
          <a:xfrm>
            <a:off x="246431" y="1253426"/>
            <a:ext cx="8609925" cy="588343"/>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3000"/>
              <a:buNone/>
              <a:defRPr sz="3000" cap="none">
                <a:solidFill>
                  <a:srgbClr val="132648"/>
                </a:solidFill>
              </a:defRPr>
            </a:lvl1pPr>
            <a:lvl2pPr lvl="1" algn="ctr">
              <a:lnSpc>
                <a:spcPct val="100000"/>
              </a:lnSpc>
              <a:spcBef>
                <a:spcPts val="1000"/>
              </a:spcBef>
              <a:spcAft>
                <a:spcPts val="0"/>
              </a:spcAft>
              <a:buSzPts val="2700"/>
              <a:buNone/>
              <a:defRPr>
                <a:solidFill>
                  <a:schemeClr val="lt1"/>
                </a:solidFill>
              </a:defRPr>
            </a:lvl2pPr>
            <a:lvl3pPr lvl="2" algn="ctr">
              <a:lnSpc>
                <a:spcPct val="100000"/>
              </a:lnSpc>
              <a:spcBef>
                <a:spcPts val="1000"/>
              </a:spcBef>
              <a:spcAft>
                <a:spcPts val="0"/>
              </a:spcAft>
              <a:buSzPts val="2600"/>
              <a:buNone/>
              <a:defRPr>
                <a:solidFill>
                  <a:schemeClr val="lt1"/>
                </a:solidFill>
              </a:defRPr>
            </a:lvl3pPr>
            <a:lvl4pPr lvl="3" algn="ctr">
              <a:lnSpc>
                <a:spcPct val="100000"/>
              </a:lnSpc>
              <a:spcBef>
                <a:spcPts val="1000"/>
              </a:spcBef>
              <a:spcAft>
                <a:spcPts val="0"/>
              </a:spcAft>
              <a:buSzPts val="2500"/>
              <a:buNone/>
              <a:defRPr>
                <a:solidFill>
                  <a:schemeClr val="lt1"/>
                </a:solidFill>
              </a:defRPr>
            </a:lvl4pPr>
            <a:lvl5pPr lvl="4" algn="ctr">
              <a:lnSpc>
                <a:spcPct val="100000"/>
              </a:lnSpc>
              <a:spcBef>
                <a:spcPts val="1000"/>
              </a:spcBef>
              <a:spcAft>
                <a:spcPts val="0"/>
              </a:spcAft>
              <a:buSzPts val="2400"/>
              <a:buNone/>
              <a:defRPr>
                <a:solidFill>
                  <a:schemeClr val="lt1"/>
                </a:solidFill>
              </a:defRPr>
            </a:lvl5pPr>
            <a:lvl6pPr lvl="5" algn="ctr">
              <a:lnSpc>
                <a:spcPct val="100000"/>
              </a:lnSpc>
              <a:spcBef>
                <a:spcPts val="1000"/>
              </a:spcBef>
              <a:spcAft>
                <a:spcPts val="0"/>
              </a:spcAft>
              <a:buSzPts val="1200"/>
              <a:buNone/>
              <a:defRPr>
                <a:solidFill>
                  <a:schemeClr val="lt1"/>
                </a:solidFill>
              </a:defRPr>
            </a:lvl6pPr>
            <a:lvl7pPr lvl="6" algn="ctr">
              <a:lnSpc>
                <a:spcPct val="100000"/>
              </a:lnSpc>
              <a:spcBef>
                <a:spcPts val="1000"/>
              </a:spcBef>
              <a:spcAft>
                <a:spcPts val="0"/>
              </a:spcAft>
              <a:buSzPts val="1200"/>
              <a:buNone/>
              <a:defRPr>
                <a:solidFill>
                  <a:schemeClr val="lt1"/>
                </a:solidFill>
              </a:defRPr>
            </a:lvl7pPr>
            <a:lvl8pPr lvl="7" algn="ctr">
              <a:lnSpc>
                <a:spcPct val="100000"/>
              </a:lnSpc>
              <a:spcBef>
                <a:spcPts val="1000"/>
              </a:spcBef>
              <a:spcAft>
                <a:spcPts val="0"/>
              </a:spcAft>
              <a:buSzPts val="1200"/>
              <a:buNone/>
              <a:defRPr>
                <a:solidFill>
                  <a:schemeClr val="lt1"/>
                </a:solidFill>
              </a:defRPr>
            </a:lvl8pPr>
            <a:lvl9pPr lvl="8" algn="ctr">
              <a:lnSpc>
                <a:spcPct val="100000"/>
              </a:lnSpc>
              <a:spcBef>
                <a:spcPts val="1000"/>
              </a:spcBef>
              <a:spcAft>
                <a:spcPts val="1000"/>
              </a:spcAft>
              <a:buSzPts val="1200"/>
              <a:buNone/>
              <a:defRPr>
                <a:solidFill>
                  <a:schemeClr val="l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13"/>
          <p:cNvSpPr txBox="1">
            <a:spLocks noGrp="1"/>
          </p:cNvSpPr>
          <p:nvPr>
            <p:ph type="ctrTitle"/>
          </p:nvPr>
        </p:nvSpPr>
        <p:spPr>
          <a:xfrm>
            <a:off x="2194559" y="109728"/>
            <a:ext cx="7598664" cy="621792"/>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2800"/>
              <a:buFont typeface="Arial Black"/>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3"/>
          <p:cNvSpPr txBox="1">
            <a:spLocks noGrp="1"/>
          </p:cNvSpPr>
          <p:nvPr>
            <p:ph type="subTitle" idx="1"/>
          </p:nvPr>
        </p:nvSpPr>
        <p:spPr>
          <a:xfrm>
            <a:off x="246431" y="1253426"/>
            <a:ext cx="8609925" cy="588343"/>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3000"/>
              <a:buNone/>
              <a:defRPr sz="3000" cap="none">
                <a:solidFill>
                  <a:srgbClr val="132648"/>
                </a:solidFill>
              </a:defRPr>
            </a:lvl1pPr>
            <a:lvl2pPr lvl="1" algn="ctr">
              <a:lnSpc>
                <a:spcPct val="100000"/>
              </a:lnSpc>
              <a:spcBef>
                <a:spcPts val="1000"/>
              </a:spcBef>
              <a:spcAft>
                <a:spcPts val="0"/>
              </a:spcAft>
              <a:buSzPts val="2700"/>
              <a:buNone/>
              <a:defRPr>
                <a:solidFill>
                  <a:schemeClr val="lt1"/>
                </a:solidFill>
              </a:defRPr>
            </a:lvl2pPr>
            <a:lvl3pPr lvl="2" algn="ctr">
              <a:lnSpc>
                <a:spcPct val="100000"/>
              </a:lnSpc>
              <a:spcBef>
                <a:spcPts val="1000"/>
              </a:spcBef>
              <a:spcAft>
                <a:spcPts val="0"/>
              </a:spcAft>
              <a:buSzPts val="2600"/>
              <a:buNone/>
              <a:defRPr>
                <a:solidFill>
                  <a:schemeClr val="lt1"/>
                </a:solidFill>
              </a:defRPr>
            </a:lvl3pPr>
            <a:lvl4pPr lvl="3" algn="ctr">
              <a:lnSpc>
                <a:spcPct val="100000"/>
              </a:lnSpc>
              <a:spcBef>
                <a:spcPts val="1000"/>
              </a:spcBef>
              <a:spcAft>
                <a:spcPts val="0"/>
              </a:spcAft>
              <a:buSzPts val="2500"/>
              <a:buNone/>
              <a:defRPr>
                <a:solidFill>
                  <a:schemeClr val="lt1"/>
                </a:solidFill>
              </a:defRPr>
            </a:lvl4pPr>
            <a:lvl5pPr lvl="4" algn="ctr">
              <a:lnSpc>
                <a:spcPct val="100000"/>
              </a:lnSpc>
              <a:spcBef>
                <a:spcPts val="1000"/>
              </a:spcBef>
              <a:spcAft>
                <a:spcPts val="0"/>
              </a:spcAft>
              <a:buSzPts val="2400"/>
              <a:buNone/>
              <a:defRPr>
                <a:solidFill>
                  <a:schemeClr val="lt1"/>
                </a:solidFill>
              </a:defRPr>
            </a:lvl5pPr>
            <a:lvl6pPr lvl="5" algn="ctr">
              <a:lnSpc>
                <a:spcPct val="100000"/>
              </a:lnSpc>
              <a:spcBef>
                <a:spcPts val="1000"/>
              </a:spcBef>
              <a:spcAft>
                <a:spcPts val="0"/>
              </a:spcAft>
              <a:buSzPts val="1200"/>
              <a:buNone/>
              <a:defRPr>
                <a:solidFill>
                  <a:schemeClr val="lt1"/>
                </a:solidFill>
              </a:defRPr>
            </a:lvl6pPr>
            <a:lvl7pPr lvl="6" algn="ctr">
              <a:lnSpc>
                <a:spcPct val="100000"/>
              </a:lnSpc>
              <a:spcBef>
                <a:spcPts val="1000"/>
              </a:spcBef>
              <a:spcAft>
                <a:spcPts val="0"/>
              </a:spcAft>
              <a:buSzPts val="1200"/>
              <a:buNone/>
              <a:defRPr>
                <a:solidFill>
                  <a:schemeClr val="lt1"/>
                </a:solidFill>
              </a:defRPr>
            </a:lvl7pPr>
            <a:lvl8pPr lvl="7" algn="ctr">
              <a:lnSpc>
                <a:spcPct val="100000"/>
              </a:lnSpc>
              <a:spcBef>
                <a:spcPts val="1000"/>
              </a:spcBef>
              <a:spcAft>
                <a:spcPts val="0"/>
              </a:spcAft>
              <a:buSzPts val="1200"/>
              <a:buNone/>
              <a:defRPr>
                <a:solidFill>
                  <a:schemeClr val="lt1"/>
                </a:solidFill>
              </a:defRPr>
            </a:lvl8pPr>
            <a:lvl9pPr lvl="8" algn="ctr">
              <a:lnSpc>
                <a:spcPct val="100000"/>
              </a:lnSpc>
              <a:spcBef>
                <a:spcPts val="1000"/>
              </a:spcBef>
              <a:spcAft>
                <a:spcPts val="1000"/>
              </a:spcAft>
              <a:buSzPts val="1200"/>
              <a:buNone/>
              <a:defRPr>
                <a:solidFill>
                  <a:schemeClr val="lt1"/>
                </a:solidFill>
              </a:defRPr>
            </a:lvl9pPr>
          </a:lstStyle>
          <a:p>
            <a:endParaRPr/>
          </a:p>
        </p:txBody>
      </p:sp>
      <p:sp>
        <p:nvSpPr>
          <p:cNvPr id="21" name="Google Shape;21;p13"/>
          <p:cNvSpPr txBox="1">
            <a:spLocks noGrp="1"/>
          </p:cNvSpPr>
          <p:nvPr>
            <p:ph type="dt" idx="10"/>
          </p:nvPr>
        </p:nvSpPr>
        <p:spPr>
          <a:xfrm>
            <a:off x="8932558" y="5870575"/>
            <a:ext cx="1600200" cy="3778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3"/>
          <p:cNvSpPr txBox="1">
            <a:spLocks noGrp="1"/>
          </p:cNvSpPr>
          <p:nvPr>
            <p:ph type="ftr" idx="11"/>
          </p:nvPr>
        </p:nvSpPr>
        <p:spPr>
          <a:xfrm>
            <a:off x="3962399" y="5870575"/>
            <a:ext cx="4893958" cy="3778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3"/>
          <p:cNvSpPr txBox="1">
            <a:spLocks noGrp="1"/>
          </p:cNvSpPr>
          <p:nvPr>
            <p:ph type="sldNum" idx="12"/>
          </p:nvPr>
        </p:nvSpPr>
        <p:spPr>
          <a:xfrm>
            <a:off x="10608958" y="5870575"/>
            <a:ext cx="551167" cy="3778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Content and Media">
  <p:cSld name="Title, Content and Media">
    <p:spTree>
      <p:nvGrpSpPr>
        <p:cNvPr id="1" name="Shape 24"/>
        <p:cNvGrpSpPr/>
        <p:nvPr/>
      </p:nvGrpSpPr>
      <p:grpSpPr>
        <a:xfrm>
          <a:off x="0" y="0"/>
          <a:ext cx="0" cy="0"/>
          <a:chOff x="0" y="0"/>
          <a:chExt cx="0" cy="0"/>
        </a:xfrm>
      </p:grpSpPr>
      <p:sp>
        <p:nvSpPr>
          <p:cNvPr id="25" name="Google Shape;25;p14"/>
          <p:cNvSpPr txBox="1">
            <a:spLocks noGrp="1"/>
          </p:cNvSpPr>
          <p:nvPr>
            <p:ph type="title"/>
          </p:nvPr>
        </p:nvSpPr>
        <p:spPr>
          <a:xfrm>
            <a:off x="2194560" y="111784"/>
            <a:ext cx="7600260" cy="62257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4"/>
          <p:cNvSpPr txBox="1">
            <a:spLocks noGrp="1"/>
          </p:cNvSpPr>
          <p:nvPr>
            <p:ph type="body" idx="1"/>
          </p:nvPr>
        </p:nvSpPr>
        <p:spPr>
          <a:xfrm>
            <a:off x="6301904" y="2279392"/>
            <a:ext cx="5381016" cy="3649133"/>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0"/>
              </a:spcBef>
              <a:spcAft>
                <a:spcPts val="0"/>
              </a:spcAft>
              <a:buSzPts val="28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87350" algn="l">
              <a:lnSpc>
                <a:spcPct val="100000"/>
              </a:lnSpc>
              <a:spcBef>
                <a:spcPts val="1000"/>
              </a:spcBef>
              <a:spcAft>
                <a:spcPts val="0"/>
              </a:spcAft>
              <a:buClr>
                <a:srgbClr val="132648"/>
              </a:buClr>
              <a:buSzPts val="25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1000"/>
              </a:spcAft>
              <a:buSzPts val="1800"/>
              <a:buChar char="•"/>
              <a:defRPr/>
            </a:lvl9pPr>
          </a:lstStyle>
          <a:p>
            <a:endParaRPr/>
          </a:p>
        </p:txBody>
      </p:sp>
      <p:sp>
        <p:nvSpPr>
          <p:cNvPr id="27" name="Google Shape;27;p14"/>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4"/>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4"/>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0" name="Google Shape;30;p14"/>
          <p:cNvSpPr txBox="1">
            <a:spLocks noGrp="1"/>
          </p:cNvSpPr>
          <p:nvPr>
            <p:ph type="subTitle" idx="2"/>
          </p:nvPr>
        </p:nvSpPr>
        <p:spPr>
          <a:xfrm>
            <a:off x="246431" y="1253426"/>
            <a:ext cx="8609925" cy="588343"/>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3000"/>
              <a:buNone/>
              <a:defRPr sz="3000" cap="none">
                <a:solidFill>
                  <a:srgbClr val="132648"/>
                </a:solidFill>
              </a:defRPr>
            </a:lvl1pPr>
            <a:lvl2pPr lvl="1" algn="ctr">
              <a:lnSpc>
                <a:spcPct val="100000"/>
              </a:lnSpc>
              <a:spcBef>
                <a:spcPts val="1000"/>
              </a:spcBef>
              <a:spcAft>
                <a:spcPts val="0"/>
              </a:spcAft>
              <a:buSzPts val="2700"/>
              <a:buNone/>
              <a:defRPr>
                <a:solidFill>
                  <a:schemeClr val="lt1"/>
                </a:solidFill>
              </a:defRPr>
            </a:lvl2pPr>
            <a:lvl3pPr lvl="2" algn="ctr">
              <a:lnSpc>
                <a:spcPct val="100000"/>
              </a:lnSpc>
              <a:spcBef>
                <a:spcPts val="1000"/>
              </a:spcBef>
              <a:spcAft>
                <a:spcPts val="0"/>
              </a:spcAft>
              <a:buSzPts val="2600"/>
              <a:buNone/>
              <a:defRPr>
                <a:solidFill>
                  <a:schemeClr val="lt1"/>
                </a:solidFill>
              </a:defRPr>
            </a:lvl3pPr>
            <a:lvl4pPr lvl="3" algn="ctr">
              <a:lnSpc>
                <a:spcPct val="100000"/>
              </a:lnSpc>
              <a:spcBef>
                <a:spcPts val="1000"/>
              </a:spcBef>
              <a:spcAft>
                <a:spcPts val="0"/>
              </a:spcAft>
              <a:buSzPts val="2500"/>
              <a:buNone/>
              <a:defRPr>
                <a:solidFill>
                  <a:schemeClr val="lt1"/>
                </a:solidFill>
              </a:defRPr>
            </a:lvl4pPr>
            <a:lvl5pPr lvl="4" algn="ctr">
              <a:lnSpc>
                <a:spcPct val="100000"/>
              </a:lnSpc>
              <a:spcBef>
                <a:spcPts val="1000"/>
              </a:spcBef>
              <a:spcAft>
                <a:spcPts val="0"/>
              </a:spcAft>
              <a:buSzPts val="2400"/>
              <a:buNone/>
              <a:defRPr>
                <a:solidFill>
                  <a:schemeClr val="lt1"/>
                </a:solidFill>
              </a:defRPr>
            </a:lvl5pPr>
            <a:lvl6pPr lvl="5" algn="ctr">
              <a:lnSpc>
                <a:spcPct val="100000"/>
              </a:lnSpc>
              <a:spcBef>
                <a:spcPts val="1000"/>
              </a:spcBef>
              <a:spcAft>
                <a:spcPts val="0"/>
              </a:spcAft>
              <a:buSzPts val="1200"/>
              <a:buNone/>
              <a:defRPr>
                <a:solidFill>
                  <a:schemeClr val="lt1"/>
                </a:solidFill>
              </a:defRPr>
            </a:lvl6pPr>
            <a:lvl7pPr lvl="6" algn="ctr">
              <a:lnSpc>
                <a:spcPct val="100000"/>
              </a:lnSpc>
              <a:spcBef>
                <a:spcPts val="1000"/>
              </a:spcBef>
              <a:spcAft>
                <a:spcPts val="0"/>
              </a:spcAft>
              <a:buSzPts val="1200"/>
              <a:buNone/>
              <a:defRPr>
                <a:solidFill>
                  <a:schemeClr val="lt1"/>
                </a:solidFill>
              </a:defRPr>
            </a:lvl7pPr>
            <a:lvl8pPr lvl="7" algn="ctr">
              <a:lnSpc>
                <a:spcPct val="100000"/>
              </a:lnSpc>
              <a:spcBef>
                <a:spcPts val="1000"/>
              </a:spcBef>
              <a:spcAft>
                <a:spcPts val="0"/>
              </a:spcAft>
              <a:buSzPts val="1200"/>
              <a:buNone/>
              <a:defRPr>
                <a:solidFill>
                  <a:schemeClr val="lt1"/>
                </a:solidFill>
              </a:defRPr>
            </a:lvl8pPr>
            <a:lvl9pPr lvl="8" algn="ctr">
              <a:lnSpc>
                <a:spcPct val="100000"/>
              </a:lnSpc>
              <a:spcBef>
                <a:spcPts val="1000"/>
              </a:spcBef>
              <a:spcAft>
                <a:spcPts val="1000"/>
              </a:spcAft>
              <a:buSzPts val="1200"/>
              <a:buNone/>
              <a:defRPr>
                <a:solidFill>
                  <a:schemeClr val="lt1"/>
                </a:solidFill>
              </a:defRPr>
            </a:lvl9pPr>
          </a:lstStyle>
          <a:p>
            <a:endParaRPr/>
          </a:p>
        </p:txBody>
      </p:sp>
      <p:sp>
        <p:nvSpPr>
          <p:cNvPr id="31" name="Google Shape;31;p14"/>
          <p:cNvSpPr txBox="1">
            <a:spLocks noGrp="1"/>
          </p:cNvSpPr>
          <p:nvPr>
            <p:ph type="body" idx="3"/>
          </p:nvPr>
        </p:nvSpPr>
        <p:spPr>
          <a:xfrm>
            <a:off x="880357" y="2294467"/>
            <a:ext cx="5381016" cy="3649133"/>
          </a:xfrm>
          <a:prstGeom prst="rect">
            <a:avLst/>
          </a:prstGeom>
          <a:noFill/>
          <a:ln>
            <a:noFill/>
          </a:ln>
        </p:spPr>
        <p:txBody>
          <a:bodyPr spcFirstLastPara="1" wrap="square" lIns="91425" tIns="45700" rIns="91425" bIns="45700" anchor="ctr"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87350" algn="l">
              <a:lnSpc>
                <a:spcPct val="100000"/>
              </a:lnSpc>
              <a:spcBef>
                <a:spcPts val="1000"/>
              </a:spcBef>
              <a:spcAft>
                <a:spcPts val="0"/>
              </a:spcAft>
              <a:buClr>
                <a:srgbClr val="132648"/>
              </a:buClr>
              <a:buSzPts val="25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1000"/>
              </a:spcAft>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5">
            <a:alphaModFix/>
          </a:blip>
          <a:stretch>
            <a:fillRect/>
          </a:stretch>
        </a:blip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2194560" y="111784"/>
            <a:ext cx="7600260" cy="622570"/>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chemeClr val="lt1"/>
              </a:buClr>
              <a:buSzPts val="2800"/>
              <a:buFont typeface="Arial Black"/>
              <a:buNone/>
              <a:defRPr sz="2800" b="0" i="0" u="none" strike="noStrike" cap="none">
                <a:solidFill>
                  <a:schemeClr val="lt1"/>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9pPr>
          </a:lstStyle>
          <a:p>
            <a:endParaRPr/>
          </a:p>
        </p:txBody>
      </p:sp>
      <p:sp>
        <p:nvSpPr>
          <p:cNvPr id="7" name="Google Shape;7;p11"/>
          <p:cNvSpPr txBox="1">
            <a:spLocks noGrp="1"/>
          </p:cNvSpPr>
          <p:nvPr>
            <p:ph type="body" idx="1"/>
          </p:nvPr>
        </p:nvSpPr>
        <p:spPr>
          <a:xfrm>
            <a:off x="685801" y="2142067"/>
            <a:ext cx="10131425" cy="3649133"/>
          </a:xfrm>
          <a:prstGeom prst="rect">
            <a:avLst/>
          </a:prstGeom>
          <a:noFill/>
          <a:ln>
            <a:noFill/>
          </a:ln>
        </p:spPr>
        <p:txBody>
          <a:bodyPr spcFirstLastPara="1" wrap="square" lIns="91425" tIns="45700" rIns="91425" bIns="45700" anchor="ctr" anchorCtr="0">
            <a:normAutofit/>
          </a:bodyPr>
          <a:lstStyle>
            <a:lvl1pPr marL="457200" marR="0" lvl="0" indent="-406400" algn="l" rtl="0">
              <a:lnSpc>
                <a:spcPct val="100000"/>
              </a:lnSpc>
              <a:spcBef>
                <a:spcPts val="0"/>
              </a:spcBef>
              <a:spcAft>
                <a:spcPts val="0"/>
              </a:spcAft>
              <a:buClr>
                <a:srgbClr val="132648"/>
              </a:buClr>
              <a:buSzPts val="2800"/>
              <a:buFont typeface="Noto Sans Symbols"/>
              <a:buChar char="▪"/>
              <a:defRPr sz="2800" b="0" i="0" u="none" strike="noStrike" cap="none">
                <a:solidFill>
                  <a:srgbClr val="132648"/>
                </a:solidFill>
                <a:latin typeface="Arial"/>
                <a:ea typeface="Arial"/>
                <a:cs typeface="Arial"/>
                <a:sym typeface="Arial"/>
              </a:defRPr>
            </a:lvl1pPr>
            <a:lvl2pPr marL="914400" marR="0" lvl="1" indent="-400050" algn="l" rtl="0">
              <a:lnSpc>
                <a:spcPct val="100000"/>
              </a:lnSpc>
              <a:spcBef>
                <a:spcPts val="1000"/>
              </a:spcBef>
              <a:spcAft>
                <a:spcPts val="0"/>
              </a:spcAft>
              <a:buClr>
                <a:srgbClr val="132648"/>
              </a:buClr>
              <a:buSzPts val="2700"/>
              <a:buFont typeface="Noto Sans Symbols"/>
              <a:buChar char="▪"/>
              <a:defRPr sz="2700" b="0" i="0" u="none" strike="noStrike" cap="none">
                <a:solidFill>
                  <a:srgbClr val="145698"/>
                </a:solidFill>
                <a:latin typeface="Arial"/>
                <a:ea typeface="Arial"/>
                <a:cs typeface="Arial"/>
                <a:sym typeface="Arial"/>
              </a:defRPr>
            </a:lvl2pPr>
            <a:lvl3pPr marL="1371600" marR="0" lvl="2" indent="-393700" algn="l" rtl="0">
              <a:lnSpc>
                <a:spcPct val="100000"/>
              </a:lnSpc>
              <a:spcBef>
                <a:spcPts val="1000"/>
              </a:spcBef>
              <a:spcAft>
                <a:spcPts val="0"/>
              </a:spcAft>
              <a:buClr>
                <a:srgbClr val="132648"/>
              </a:buClr>
              <a:buSzPts val="2600"/>
              <a:buFont typeface="Noto Sans Symbols"/>
              <a:buChar char="▪"/>
              <a:defRPr sz="2600" b="0" i="0" u="none" strike="noStrike" cap="none">
                <a:solidFill>
                  <a:srgbClr val="145698"/>
                </a:solidFill>
                <a:latin typeface="Arial"/>
                <a:ea typeface="Arial"/>
                <a:cs typeface="Arial"/>
                <a:sym typeface="Arial"/>
              </a:defRPr>
            </a:lvl3pPr>
            <a:lvl4pPr marL="1828800" marR="0" lvl="3" indent="-387350" algn="l" rtl="0">
              <a:lnSpc>
                <a:spcPct val="100000"/>
              </a:lnSpc>
              <a:spcBef>
                <a:spcPts val="1000"/>
              </a:spcBef>
              <a:spcAft>
                <a:spcPts val="0"/>
              </a:spcAft>
              <a:buClr>
                <a:srgbClr val="132648"/>
              </a:buClr>
              <a:buSzPts val="2500"/>
              <a:buFont typeface="Noto Sans Symbols"/>
              <a:buChar char="▪"/>
              <a:defRPr sz="2500" b="0" i="0" u="none" strike="noStrike" cap="none">
                <a:solidFill>
                  <a:srgbClr val="145698"/>
                </a:solidFill>
                <a:latin typeface="Arial"/>
                <a:ea typeface="Arial"/>
                <a:cs typeface="Arial"/>
                <a:sym typeface="Arial"/>
              </a:defRPr>
            </a:lvl4pPr>
            <a:lvl5pPr marL="2286000" marR="0" lvl="4" indent="-381000" algn="l" rtl="0">
              <a:lnSpc>
                <a:spcPct val="100000"/>
              </a:lnSpc>
              <a:spcBef>
                <a:spcPts val="1000"/>
              </a:spcBef>
              <a:spcAft>
                <a:spcPts val="0"/>
              </a:spcAft>
              <a:buClr>
                <a:srgbClr val="132648"/>
              </a:buClr>
              <a:buSzPts val="2400"/>
              <a:buFont typeface="Noto Sans Symbols"/>
              <a:buChar char="▪"/>
              <a:defRPr sz="2400" b="0" i="0" u="none" strike="noStrike" cap="none">
                <a:solidFill>
                  <a:srgbClr val="145698"/>
                </a:solidFill>
                <a:latin typeface="Arial"/>
                <a:ea typeface="Arial"/>
                <a:cs typeface="Arial"/>
                <a:sym typeface="Arial"/>
              </a:defRPr>
            </a:lvl5pPr>
            <a:lvl6pPr marL="2743200" marR="0" lvl="5" indent="-304800" algn="l" rtl="0">
              <a:lnSpc>
                <a:spcPct val="100000"/>
              </a:lnSpc>
              <a:spcBef>
                <a:spcPts val="10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6pPr>
            <a:lvl7pPr marL="3200400" marR="0" lvl="6" indent="-304800" algn="l" rtl="0">
              <a:lnSpc>
                <a:spcPct val="100000"/>
              </a:lnSpc>
              <a:spcBef>
                <a:spcPts val="10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7pPr>
            <a:lvl8pPr marL="3657600" marR="0" lvl="7" indent="-304800" algn="l" rtl="0">
              <a:lnSpc>
                <a:spcPct val="100000"/>
              </a:lnSpc>
              <a:spcBef>
                <a:spcPts val="10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8pPr>
            <a:lvl9pPr marL="4114800" marR="0" lvl="8" indent="-304800" algn="l" rtl="0">
              <a:lnSpc>
                <a:spcPct val="100000"/>
              </a:lnSpc>
              <a:spcBef>
                <a:spcPts val="1000"/>
              </a:spcBef>
              <a:spcAft>
                <a:spcPts val="1000"/>
              </a:spcAft>
              <a:buClr>
                <a:schemeClr val="lt1"/>
              </a:buClr>
              <a:buSzPts val="1200"/>
              <a:buFont typeface="Arial"/>
              <a:buChar char="•"/>
              <a:defRPr sz="1200" b="0" i="0" u="none" strike="noStrike" cap="none">
                <a:solidFill>
                  <a:schemeClr val="lt1"/>
                </a:solidFill>
                <a:latin typeface="Arial"/>
                <a:ea typeface="Arial"/>
                <a:cs typeface="Arial"/>
                <a:sym typeface="Arial"/>
              </a:defRPr>
            </a:lvl9pPr>
          </a:lstStyle>
          <a:p>
            <a:endParaRPr/>
          </a:p>
        </p:txBody>
      </p:sp>
      <p:sp>
        <p:nvSpPr>
          <p:cNvPr id="8" name="Google Shape;8;p11"/>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9" name="Google Shape;9;p11"/>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10" name="Google Shape;10;p11"/>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hyperlink" Target="https://info.flip.com/" TargetMode="External"/><Relationship Id="rId18" Type="http://schemas.openxmlformats.org/officeDocument/2006/relationships/image" Target="../media/image19.png"/><Relationship Id="rId3" Type="http://schemas.openxmlformats.org/officeDocument/2006/relationships/hyperlink" Target="https://quizlet.com/" TargetMode="External"/><Relationship Id="rId7" Type="http://schemas.openxmlformats.org/officeDocument/2006/relationships/hyperlink" Target="https://www.google.com/forms/about/" TargetMode="External"/><Relationship Id="rId12" Type="http://schemas.openxmlformats.org/officeDocument/2006/relationships/image" Target="../media/image16.png"/><Relationship Id="rId17" Type="http://schemas.openxmlformats.org/officeDocument/2006/relationships/hyperlink" Target="https://www.mentimeter.com/" TargetMode="External"/><Relationship Id="rId2" Type="http://schemas.openxmlformats.org/officeDocument/2006/relationships/notesSlide" Target="../notesSlides/notesSlide10.xml"/><Relationship Id="rId16"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hyperlink" Target="https://nearpod.com/" TargetMode="External"/><Relationship Id="rId5" Type="http://schemas.openxmlformats.org/officeDocument/2006/relationships/hyperlink" Target="https://kahoot.com/" TargetMode="External"/><Relationship Id="rId15" Type="http://schemas.openxmlformats.org/officeDocument/2006/relationships/hyperlink" Target="https://padlet.com/" TargetMode="External"/><Relationship Id="rId10" Type="http://schemas.openxmlformats.org/officeDocument/2006/relationships/image" Target="../media/image15.png"/><Relationship Id="rId19" Type="http://schemas.openxmlformats.org/officeDocument/2006/relationships/image" Target="../media/image5.png"/><Relationship Id="rId4" Type="http://schemas.openxmlformats.org/officeDocument/2006/relationships/image" Target="../media/image12.png"/><Relationship Id="rId9" Type="http://schemas.openxmlformats.org/officeDocument/2006/relationships/hyperlink" Target="https://www.socrative.com/" TargetMode="External"/><Relationship Id="rId1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pic>
        <p:nvPicPr>
          <p:cNvPr id="36" name="Google Shape;36;p1" descr="OTAN - Outreach and Technical Assistance Network. Professional Development, News, Teaching with Technology, TDLS, Digests and Newsletters, Online Resources and Videos"/>
          <p:cNvPicPr preferRelativeResize="0">
            <a:picLocks noGrp="1"/>
          </p:cNvPicPr>
          <p:nvPr>
            <p:ph type="body" idx="1"/>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g24cb1d26e2c_0_10"/>
          <p:cNvSpPr txBox="1">
            <a:spLocks noGrp="1"/>
          </p:cNvSpPr>
          <p:nvPr>
            <p:ph type="title"/>
          </p:nvPr>
        </p:nvSpPr>
        <p:spPr>
          <a:xfrm>
            <a:off x="2194560" y="111784"/>
            <a:ext cx="7600200" cy="62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en-US"/>
              <a:t>Overview of Digital Assessment Tools</a:t>
            </a:r>
            <a:endParaRPr/>
          </a:p>
        </p:txBody>
      </p:sp>
      <p:pic>
        <p:nvPicPr>
          <p:cNvPr id="105" name="Google Shape;105;g24cb1d26e2c_0_10" descr="quizlet icon">
            <a:hlinkClick r:id="rId3"/>
          </p:cNvPr>
          <p:cNvPicPr preferRelativeResize="0"/>
          <p:nvPr/>
        </p:nvPicPr>
        <p:blipFill rotWithShape="1">
          <a:blip r:embed="rId4">
            <a:alphaModFix/>
          </a:blip>
          <a:srcRect/>
          <a:stretch/>
        </p:blipFill>
        <p:spPr>
          <a:xfrm>
            <a:off x="1959003" y="4598797"/>
            <a:ext cx="3045002" cy="1712851"/>
          </a:xfrm>
          <a:prstGeom prst="rect">
            <a:avLst/>
          </a:prstGeom>
          <a:noFill/>
          <a:ln>
            <a:noFill/>
          </a:ln>
        </p:spPr>
      </p:pic>
      <p:pic>
        <p:nvPicPr>
          <p:cNvPr id="106" name="Google Shape;106;g24cb1d26e2c_0_10" descr="kahoot icon">
            <a:hlinkClick r:id="rId5"/>
          </p:cNvPr>
          <p:cNvPicPr preferRelativeResize="0"/>
          <p:nvPr/>
        </p:nvPicPr>
        <p:blipFill rotWithShape="1">
          <a:blip r:embed="rId6">
            <a:alphaModFix/>
          </a:blip>
          <a:srcRect/>
          <a:stretch/>
        </p:blipFill>
        <p:spPr>
          <a:xfrm>
            <a:off x="1054954" y="2641738"/>
            <a:ext cx="3082501" cy="1733901"/>
          </a:xfrm>
          <a:prstGeom prst="rect">
            <a:avLst/>
          </a:prstGeom>
          <a:noFill/>
          <a:ln>
            <a:noFill/>
          </a:ln>
        </p:spPr>
      </p:pic>
      <p:pic>
        <p:nvPicPr>
          <p:cNvPr id="107" name="Google Shape;107;g24cb1d26e2c_0_10" descr="Google Forms icon">
            <a:hlinkClick r:id="rId7"/>
          </p:cNvPr>
          <p:cNvPicPr preferRelativeResize="0"/>
          <p:nvPr/>
        </p:nvPicPr>
        <p:blipFill rotWithShape="1">
          <a:blip r:embed="rId8">
            <a:alphaModFix/>
          </a:blip>
          <a:srcRect/>
          <a:stretch/>
        </p:blipFill>
        <p:spPr>
          <a:xfrm>
            <a:off x="442629" y="969976"/>
            <a:ext cx="4307151" cy="1592076"/>
          </a:xfrm>
          <a:prstGeom prst="rect">
            <a:avLst/>
          </a:prstGeom>
          <a:noFill/>
          <a:ln>
            <a:noFill/>
          </a:ln>
        </p:spPr>
      </p:pic>
      <p:pic>
        <p:nvPicPr>
          <p:cNvPr id="108" name="Google Shape;108;g24cb1d26e2c_0_10" descr="socrative icon">
            <a:hlinkClick r:id="rId9"/>
          </p:cNvPr>
          <p:cNvPicPr preferRelativeResize="0"/>
          <p:nvPr/>
        </p:nvPicPr>
        <p:blipFill rotWithShape="1">
          <a:blip r:embed="rId10">
            <a:alphaModFix/>
          </a:blip>
          <a:srcRect/>
          <a:stretch/>
        </p:blipFill>
        <p:spPr>
          <a:xfrm>
            <a:off x="6564222" y="4767222"/>
            <a:ext cx="3333750" cy="1228725"/>
          </a:xfrm>
          <a:prstGeom prst="rect">
            <a:avLst/>
          </a:prstGeom>
          <a:noFill/>
          <a:ln>
            <a:noFill/>
          </a:ln>
        </p:spPr>
      </p:pic>
      <p:pic>
        <p:nvPicPr>
          <p:cNvPr id="109" name="Google Shape;109;g24cb1d26e2c_0_10" descr="nearpod icon">
            <a:hlinkClick r:id="rId11"/>
          </p:cNvPr>
          <p:cNvPicPr preferRelativeResize="0"/>
          <p:nvPr/>
        </p:nvPicPr>
        <p:blipFill rotWithShape="1">
          <a:blip r:embed="rId12">
            <a:alphaModFix/>
          </a:blip>
          <a:srcRect r="25683"/>
          <a:stretch/>
        </p:blipFill>
        <p:spPr>
          <a:xfrm>
            <a:off x="5156090" y="1344808"/>
            <a:ext cx="3044977" cy="819450"/>
          </a:xfrm>
          <a:prstGeom prst="rect">
            <a:avLst/>
          </a:prstGeom>
          <a:noFill/>
          <a:ln>
            <a:noFill/>
          </a:ln>
        </p:spPr>
      </p:pic>
      <p:pic>
        <p:nvPicPr>
          <p:cNvPr id="110" name="Google Shape;110;g24cb1d26e2c_0_10" descr="flip icon">
            <a:hlinkClick r:id="rId13"/>
          </p:cNvPr>
          <p:cNvPicPr preferRelativeResize="0"/>
          <p:nvPr/>
        </p:nvPicPr>
        <p:blipFill rotWithShape="1">
          <a:blip r:embed="rId14">
            <a:alphaModFix/>
          </a:blip>
          <a:srcRect/>
          <a:stretch/>
        </p:blipFill>
        <p:spPr>
          <a:xfrm>
            <a:off x="5601929" y="2556476"/>
            <a:ext cx="1904450" cy="1904450"/>
          </a:xfrm>
          <a:prstGeom prst="rect">
            <a:avLst/>
          </a:prstGeom>
          <a:noFill/>
          <a:ln>
            <a:noFill/>
          </a:ln>
        </p:spPr>
      </p:pic>
      <p:pic>
        <p:nvPicPr>
          <p:cNvPr id="111" name="Google Shape;111;g24cb1d26e2c_0_10" descr="padlet icon">
            <a:hlinkClick r:id="rId15"/>
          </p:cNvPr>
          <p:cNvPicPr preferRelativeResize="0"/>
          <p:nvPr/>
        </p:nvPicPr>
        <p:blipFill rotWithShape="1">
          <a:blip r:embed="rId16">
            <a:alphaModFix/>
          </a:blip>
          <a:srcRect/>
          <a:stretch/>
        </p:blipFill>
        <p:spPr>
          <a:xfrm>
            <a:off x="8849972" y="1283205"/>
            <a:ext cx="2857500" cy="885825"/>
          </a:xfrm>
          <a:prstGeom prst="rect">
            <a:avLst/>
          </a:prstGeom>
          <a:noFill/>
          <a:ln>
            <a:noFill/>
          </a:ln>
        </p:spPr>
      </p:pic>
      <p:pic>
        <p:nvPicPr>
          <p:cNvPr id="112" name="Google Shape;112;g24cb1d26e2c_0_10" descr="mentimeter icon">
            <a:hlinkClick r:id="rId17"/>
          </p:cNvPr>
          <p:cNvPicPr preferRelativeResize="0"/>
          <p:nvPr/>
        </p:nvPicPr>
        <p:blipFill rotWithShape="1">
          <a:blip r:embed="rId18">
            <a:alphaModFix/>
          </a:blip>
          <a:srcRect/>
          <a:stretch/>
        </p:blipFill>
        <p:spPr>
          <a:xfrm>
            <a:off x="8056429" y="2717950"/>
            <a:ext cx="3651050" cy="1825525"/>
          </a:xfrm>
          <a:prstGeom prst="rect">
            <a:avLst/>
          </a:prstGeom>
          <a:noFill/>
          <a:ln>
            <a:noFill/>
          </a:ln>
        </p:spPr>
      </p:pic>
      <p:pic>
        <p:nvPicPr>
          <p:cNvPr id="113" name="Google Shape;113;g24cb1d26e2c_0_10" title="Icon explore"/>
          <p:cNvPicPr preferRelativeResize="0"/>
          <p:nvPr/>
        </p:nvPicPr>
        <p:blipFill rotWithShape="1">
          <a:blip r:embed="rId19">
            <a:alphaModFix/>
          </a:blip>
          <a:srcRect/>
          <a:stretch/>
        </p:blipFill>
        <p:spPr>
          <a:xfrm>
            <a:off x="10897738" y="5578750"/>
            <a:ext cx="1294273" cy="11648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g24cb1d26e2c_0_59"/>
          <p:cNvSpPr txBox="1">
            <a:spLocks noGrp="1"/>
          </p:cNvSpPr>
          <p:nvPr>
            <p:ph type="ctrTitle"/>
          </p:nvPr>
        </p:nvSpPr>
        <p:spPr>
          <a:xfrm>
            <a:off x="2194559" y="109728"/>
            <a:ext cx="7598700" cy="6219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2800"/>
              <a:buNone/>
            </a:pPr>
            <a:r>
              <a:rPr lang="en-US"/>
              <a:t>Considerations When Choosing Tools</a:t>
            </a:r>
            <a:endParaRPr/>
          </a:p>
        </p:txBody>
      </p:sp>
      <p:sp>
        <p:nvSpPr>
          <p:cNvPr id="119" name="Google Shape;119;g24cb1d26e2c_0_59"/>
          <p:cNvSpPr txBox="1">
            <a:spLocks noGrp="1"/>
          </p:cNvSpPr>
          <p:nvPr>
            <p:ph type="subTitle" idx="1"/>
          </p:nvPr>
        </p:nvSpPr>
        <p:spPr>
          <a:xfrm>
            <a:off x="246425" y="1253425"/>
            <a:ext cx="7164025" cy="5493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US" b="1" dirty="0"/>
              <a:t>Considerations for Digital Tool Selection</a:t>
            </a:r>
            <a:br>
              <a:rPr lang="en-US" b="1" dirty="0"/>
            </a:br>
            <a:endParaRPr b="1" dirty="0"/>
          </a:p>
          <a:p>
            <a:pPr marL="457200" lvl="0" indent="-419100" algn="l" rtl="0">
              <a:lnSpc>
                <a:spcPct val="100000"/>
              </a:lnSpc>
              <a:spcBef>
                <a:spcPts val="0"/>
              </a:spcBef>
              <a:spcAft>
                <a:spcPts val="0"/>
              </a:spcAft>
              <a:buSzPts val="3000"/>
              <a:buChar char="●"/>
            </a:pPr>
            <a:r>
              <a:rPr lang="en-US" dirty="0"/>
              <a:t>User-friendly and intuitive</a:t>
            </a:r>
            <a:br>
              <a:rPr lang="en-US" dirty="0"/>
            </a:br>
            <a:endParaRPr dirty="0"/>
          </a:p>
          <a:p>
            <a:pPr marL="457200" lvl="0" indent="-419100" algn="l" rtl="0">
              <a:lnSpc>
                <a:spcPct val="100000"/>
              </a:lnSpc>
              <a:spcBef>
                <a:spcPts val="0"/>
              </a:spcBef>
              <a:spcAft>
                <a:spcPts val="0"/>
              </a:spcAft>
              <a:buSzPts val="3000"/>
              <a:buChar char="●"/>
            </a:pPr>
            <a:r>
              <a:rPr lang="en-US" dirty="0"/>
              <a:t>Mobile-friendly and low-bandwidth functionality</a:t>
            </a:r>
            <a:br>
              <a:rPr lang="en-US" dirty="0"/>
            </a:br>
            <a:endParaRPr dirty="0"/>
          </a:p>
          <a:p>
            <a:pPr marL="457200" lvl="0" indent="-419100" algn="l" rtl="0">
              <a:lnSpc>
                <a:spcPct val="100000"/>
              </a:lnSpc>
              <a:spcBef>
                <a:spcPts val="0"/>
              </a:spcBef>
              <a:spcAft>
                <a:spcPts val="0"/>
              </a:spcAft>
              <a:buSzPts val="3000"/>
              <a:buChar char="●"/>
            </a:pPr>
            <a:r>
              <a:rPr lang="en-US" dirty="0"/>
              <a:t>Diversity of student needs</a:t>
            </a:r>
            <a:br>
              <a:rPr lang="en-US" dirty="0"/>
            </a:br>
            <a:endParaRPr dirty="0"/>
          </a:p>
          <a:p>
            <a:pPr marL="457200" lvl="0" indent="-419100" algn="l" rtl="0">
              <a:lnSpc>
                <a:spcPct val="100000"/>
              </a:lnSpc>
              <a:spcBef>
                <a:spcPts val="0"/>
              </a:spcBef>
              <a:spcAft>
                <a:spcPts val="0"/>
              </a:spcAft>
              <a:buSzPts val="3000"/>
              <a:buChar char="●"/>
            </a:pPr>
            <a:r>
              <a:rPr lang="en-US" dirty="0"/>
              <a:t>Assessment types</a:t>
            </a:r>
            <a:endParaRPr dirty="0"/>
          </a:p>
        </p:txBody>
      </p:sp>
      <p:pic>
        <p:nvPicPr>
          <p:cNvPr id="120" name="Google Shape;120;g24cb1d26e2c_0_59" descr="Someone working on a computer with different tools illustration"/>
          <p:cNvPicPr preferRelativeResize="0"/>
          <p:nvPr/>
        </p:nvPicPr>
        <p:blipFill rotWithShape="1">
          <a:blip r:embed="rId3">
            <a:alphaModFix/>
          </a:blip>
          <a:srcRect/>
          <a:stretch/>
        </p:blipFill>
        <p:spPr>
          <a:xfrm>
            <a:off x="7410450" y="2330724"/>
            <a:ext cx="4191002" cy="2934523"/>
          </a:xfrm>
          <a:prstGeom prst="rect">
            <a:avLst/>
          </a:prstGeom>
          <a:noFill/>
          <a:ln>
            <a:noFill/>
          </a:ln>
        </p:spPr>
      </p:pic>
      <p:pic>
        <p:nvPicPr>
          <p:cNvPr id="121" name="Google Shape;121;g24cb1d26e2c_0_59" title="Icon explore"/>
          <p:cNvPicPr preferRelativeResize="0"/>
          <p:nvPr/>
        </p:nvPicPr>
        <p:blipFill rotWithShape="1">
          <a:blip r:embed="rId4">
            <a:alphaModFix/>
          </a:blip>
          <a:srcRect/>
          <a:stretch/>
        </p:blipFill>
        <p:spPr>
          <a:xfrm>
            <a:off x="10897738" y="5578750"/>
            <a:ext cx="1294273" cy="11648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g24cb1d26e2c_0_69"/>
          <p:cNvSpPr txBox="1">
            <a:spLocks noGrp="1"/>
          </p:cNvSpPr>
          <p:nvPr>
            <p:ph type="ctrTitle"/>
          </p:nvPr>
        </p:nvSpPr>
        <p:spPr>
          <a:xfrm>
            <a:off x="2194559" y="109728"/>
            <a:ext cx="7598700" cy="6219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2800"/>
              <a:buNone/>
            </a:pPr>
            <a:r>
              <a:rPr lang="en-US"/>
              <a:t>Discussion</a:t>
            </a:r>
            <a:endParaRPr/>
          </a:p>
        </p:txBody>
      </p:sp>
      <p:sp>
        <p:nvSpPr>
          <p:cNvPr id="127" name="Google Shape;127;g24cb1d26e2c_0_69"/>
          <p:cNvSpPr txBox="1">
            <a:spLocks noGrp="1"/>
          </p:cNvSpPr>
          <p:nvPr>
            <p:ph type="subTitle" idx="1"/>
          </p:nvPr>
        </p:nvSpPr>
        <p:spPr>
          <a:xfrm>
            <a:off x="605900" y="1253425"/>
            <a:ext cx="11356500" cy="5493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000"/>
              <a:buNone/>
            </a:pPr>
            <a:r>
              <a:rPr lang="en-US" b="1"/>
              <a:t>Exploring Digital Assessment Tools and Experiences</a:t>
            </a:r>
            <a:endParaRPr b="1"/>
          </a:p>
          <a:p>
            <a:pPr marL="0" lvl="0" indent="0" algn="l" rtl="0">
              <a:lnSpc>
                <a:spcPct val="100000"/>
              </a:lnSpc>
              <a:spcBef>
                <a:spcPts val="0"/>
              </a:spcBef>
              <a:spcAft>
                <a:spcPts val="0"/>
              </a:spcAft>
              <a:buSzPts val="3000"/>
              <a:buNone/>
            </a:pPr>
            <a:endParaRPr/>
          </a:p>
          <a:p>
            <a:pPr marL="457200" lvl="0" indent="-419100" algn="l" rtl="0">
              <a:lnSpc>
                <a:spcPct val="100000"/>
              </a:lnSpc>
              <a:spcBef>
                <a:spcPts val="0"/>
              </a:spcBef>
              <a:spcAft>
                <a:spcPts val="0"/>
              </a:spcAft>
              <a:buSzPts val="3000"/>
              <a:buChar char="●"/>
            </a:pPr>
            <a:r>
              <a:rPr lang="en-US"/>
              <a:t>When was a multiple choice quiz effective in its use as an assessment, and when did it fall short?</a:t>
            </a:r>
            <a:br>
              <a:rPr lang="en-US"/>
            </a:br>
            <a:endParaRPr/>
          </a:p>
          <a:p>
            <a:pPr marL="457200" lvl="0" indent="-419100" algn="l" rtl="0">
              <a:lnSpc>
                <a:spcPct val="100000"/>
              </a:lnSpc>
              <a:spcBef>
                <a:spcPts val="0"/>
              </a:spcBef>
              <a:spcAft>
                <a:spcPts val="0"/>
              </a:spcAft>
              <a:buSzPts val="3000"/>
              <a:buChar char="●"/>
            </a:pPr>
            <a:r>
              <a:rPr lang="en-US"/>
              <a:t>Reflecting on your own experience, when did you provide feedback to students that produced significant results in their work? What did that feedback look like? </a:t>
            </a:r>
            <a:endParaRPr/>
          </a:p>
          <a:p>
            <a:pPr marL="914400" lvl="1" indent="-571500" algn="l" rtl="0">
              <a:lnSpc>
                <a:spcPct val="100000"/>
              </a:lnSpc>
              <a:spcBef>
                <a:spcPts val="0"/>
              </a:spcBef>
              <a:spcAft>
                <a:spcPts val="0"/>
              </a:spcAft>
              <a:buClr>
                <a:srgbClr val="145698"/>
              </a:buClr>
              <a:buSzPts val="2700"/>
              <a:buChar char="○"/>
            </a:pPr>
            <a:r>
              <a:rPr lang="en-US">
                <a:solidFill>
                  <a:srgbClr val="145698"/>
                </a:solidFill>
              </a:rPr>
              <a:t>Meaningful feedback provides information that is specific and personalized to the individual learner.</a:t>
            </a:r>
            <a:endParaRPr>
              <a:solidFill>
                <a:srgbClr val="145698"/>
              </a:solidFill>
            </a:endParaRPr>
          </a:p>
        </p:txBody>
      </p:sp>
      <p:pic>
        <p:nvPicPr>
          <p:cNvPr id="128" name="Google Shape;128;g24cb1d26e2c_0_69" title="Icon discuss"/>
          <p:cNvPicPr preferRelativeResize="0"/>
          <p:nvPr/>
        </p:nvPicPr>
        <p:blipFill rotWithShape="1">
          <a:blip r:embed="rId3">
            <a:alphaModFix/>
          </a:blip>
          <a:srcRect/>
          <a:stretch/>
        </p:blipFill>
        <p:spPr>
          <a:xfrm>
            <a:off x="10929600" y="5484325"/>
            <a:ext cx="1262400" cy="12624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24cb1d26e2c_0_79"/>
          <p:cNvSpPr txBox="1">
            <a:spLocks noGrp="1"/>
          </p:cNvSpPr>
          <p:nvPr>
            <p:ph type="ctrTitle"/>
          </p:nvPr>
        </p:nvSpPr>
        <p:spPr>
          <a:xfrm>
            <a:off x="2194547" y="109725"/>
            <a:ext cx="9789600" cy="6219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100"/>
              <a:buNone/>
            </a:pPr>
            <a:r>
              <a:rPr lang="en-US"/>
              <a:t>Getting Started with the Scavenger Hunt</a:t>
            </a:r>
            <a:endParaRPr/>
          </a:p>
        </p:txBody>
      </p:sp>
      <p:sp>
        <p:nvSpPr>
          <p:cNvPr id="134" name="Google Shape;134;g24cb1d26e2c_0_79"/>
          <p:cNvSpPr txBox="1">
            <a:spLocks noGrp="1"/>
          </p:cNvSpPr>
          <p:nvPr>
            <p:ph type="subTitle" idx="1"/>
          </p:nvPr>
        </p:nvSpPr>
        <p:spPr>
          <a:xfrm>
            <a:off x="532175" y="1253425"/>
            <a:ext cx="10250100" cy="5493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US" b="1"/>
              <a:t>Activity: Explore a digital assessment tool and evaluate its efficacy against various features. </a:t>
            </a:r>
            <a:endParaRPr b="1"/>
          </a:p>
          <a:p>
            <a:pPr marL="0" lvl="0" indent="0" algn="l" rtl="0">
              <a:lnSpc>
                <a:spcPct val="100000"/>
              </a:lnSpc>
              <a:spcBef>
                <a:spcPts val="0"/>
              </a:spcBef>
              <a:spcAft>
                <a:spcPts val="0"/>
              </a:spcAft>
              <a:buSzPts val="1100"/>
              <a:buNone/>
            </a:pPr>
            <a:endParaRPr b="1"/>
          </a:p>
          <a:p>
            <a:pPr marL="0" lvl="0" indent="0" algn="l" rtl="0">
              <a:lnSpc>
                <a:spcPct val="100000"/>
              </a:lnSpc>
              <a:spcBef>
                <a:spcPts val="0"/>
              </a:spcBef>
              <a:spcAft>
                <a:spcPts val="0"/>
              </a:spcAft>
              <a:buSzPts val="1100"/>
              <a:buNone/>
            </a:pPr>
            <a:r>
              <a:rPr lang="en-US" b="1"/>
              <a:t>Example: Google Forms</a:t>
            </a:r>
            <a:endParaRPr b="1"/>
          </a:p>
          <a:p>
            <a:pPr marL="0" lvl="0" indent="0" algn="l" rtl="0">
              <a:lnSpc>
                <a:spcPct val="100000"/>
              </a:lnSpc>
              <a:spcBef>
                <a:spcPts val="0"/>
              </a:spcBef>
              <a:spcAft>
                <a:spcPts val="0"/>
              </a:spcAft>
              <a:buSzPts val="1100"/>
              <a:buNone/>
            </a:pPr>
            <a:endParaRPr sz="2800"/>
          </a:p>
          <a:p>
            <a:pPr marL="457200" lvl="0" indent="-393700" algn="l" rtl="0">
              <a:lnSpc>
                <a:spcPct val="100000"/>
              </a:lnSpc>
              <a:spcBef>
                <a:spcPts val="0"/>
              </a:spcBef>
              <a:spcAft>
                <a:spcPts val="0"/>
              </a:spcAft>
              <a:buSzPts val="2600"/>
              <a:buChar char="●"/>
            </a:pPr>
            <a:r>
              <a:rPr lang="en-US" sz="2600"/>
              <a:t>User-friendly and intuitive</a:t>
            </a:r>
            <a:endParaRPr sz="2600"/>
          </a:p>
          <a:p>
            <a:pPr marL="457200" lvl="0" indent="-393700" algn="l" rtl="0">
              <a:lnSpc>
                <a:spcPct val="100000"/>
              </a:lnSpc>
              <a:spcBef>
                <a:spcPts val="0"/>
              </a:spcBef>
              <a:spcAft>
                <a:spcPts val="0"/>
              </a:spcAft>
              <a:buSzPts val="2600"/>
              <a:buChar char="●"/>
            </a:pPr>
            <a:r>
              <a:rPr lang="en-US" sz="2600"/>
              <a:t>Mobile-friendly</a:t>
            </a:r>
            <a:endParaRPr sz="2600"/>
          </a:p>
          <a:p>
            <a:pPr marL="457200" lvl="0" indent="-393700" algn="l" rtl="0">
              <a:lnSpc>
                <a:spcPct val="100000"/>
              </a:lnSpc>
              <a:spcBef>
                <a:spcPts val="0"/>
              </a:spcBef>
              <a:spcAft>
                <a:spcPts val="0"/>
              </a:spcAft>
              <a:buSzPts val="2600"/>
              <a:buChar char="●"/>
            </a:pPr>
            <a:r>
              <a:rPr lang="en-US" sz="2600"/>
              <a:t>Types of assessments</a:t>
            </a:r>
            <a:endParaRPr sz="2600"/>
          </a:p>
          <a:p>
            <a:pPr marL="457200" lvl="0" indent="-393700" algn="l" rtl="0">
              <a:lnSpc>
                <a:spcPct val="100000"/>
              </a:lnSpc>
              <a:spcBef>
                <a:spcPts val="0"/>
              </a:spcBef>
              <a:spcAft>
                <a:spcPts val="0"/>
              </a:spcAft>
              <a:buSzPts val="2600"/>
              <a:buChar char="●"/>
            </a:pPr>
            <a:r>
              <a:rPr lang="en-US" sz="2600"/>
              <a:t>Feedback and grading</a:t>
            </a:r>
            <a:endParaRPr sz="2600"/>
          </a:p>
          <a:p>
            <a:pPr marL="0" lvl="0" indent="0" algn="l" rtl="0">
              <a:lnSpc>
                <a:spcPct val="100000"/>
              </a:lnSpc>
              <a:spcBef>
                <a:spcPts val="0"/>
              </a:spcBef>
              <a:spcAft>
                <a:spcPts val="0"/>
              </a:spcAft>
              <a:buSzPts val="3000"/>
              <a:buNone/>
            </a:pPr>
            <a:endParaRPr sz="2200" b="1"/>
          </a:p>
        </p:txBody>
      </p:sp>
      <p:pic>
        <p:nvPicPr>
          <p:cNvPr id="135" name="Google Shape;135;g24cb1d26e2c_0_79" title="Google Forms icon"/>
          <p:cNvPicPr preferRelativeResize="0"/>
          <p:nvPr/>
        </p:nvPicPr>
        <p:blipFill rotWithShape="1">
          <a:blip r:embed="rId3">
            <a:alphaModFix/>
          </a:blip>
          <a:srcRect/>
          <a:stretch/>
        </p:blipFill>
        <p:spPr>
          <a:xfrm>
            <a:off x="6915150" y="2009775"/>
            <a:ext cx="4762500" cy="4248150"/>
          </a:xfrm>
          <a:prstGeom prst="rect">
            <a:avLst/>
          </a:prstGeom>
          <a:noFill/>
          <a:ln>
            <a:noFill/>
          </a:ln>
        </p:spPr>
      </p:pic>
      <p:pic>
        <p:nvPicPr>
          <p:cNvPr id="136" name="Google Shape;136;g24cb1d26e2c_0_79" title="Engage in digital scavenger hunt icon"/>
          <p:cNvPicPr preferRelativeResize="0"/>
          <p:nvPr/>
        </p:nvPicPr>
        <p:blipFill rotWithShape="1">
          <a:blip r:embed="rId4">
            <a:alphaModFix/>
          </a:blip>
          <a:srcRect/>
          <a:stretch/>
        </p:blipFill>
        <p:spPr>
          <a:xfrm>
            <a:off x="10929600" y="5556901"/>
            <a:ext cx="1262400" cy="118982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24cb1d26e2c_0_90"/>
          <p:cNvSpPr txBox="1">
            <a:spLocks noGrp="1"/>
          </p:cNvSpPr>
          <p:nvPr>
            <p:ph type="ctrTitle"/>
          </p:nvPr>
        </p:nvSpPr>
        <p:spPr>
          <a:xfrm>
            <a:off x="2194559" y="109728"/>
            <a:ext cx="7598700" cy="6219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2800"/>
              <a:buNone/>
            </a:pPr>
            <a:r>
              <a:rPr lang="en-US"/>
              <a:t>Activity Directions</a:t>
            </a:r>
            <a:endParaRPr/>
          </a:p>
        </p:txBody>
      </p:sp>
      <p:sp>
        <p:nvSpPr>
          <p:cNvPr id="142" name="Google Shape;142;g24cb1d26e2c_0_90"/>
          <p:cNvSpPr txBox="1">
            <a:spLocks noGrp="1"/>
          </p:cNvSpPr>
          <p:nvPr>
            <p:ph type="subTitle" idx="1"/>
          </p:nvPr>
        </p:nvSpPr>
        <p:spPr>
          <a:xfrm>
            <a:off x="507925" y="1116700"/>
            <a:ext cx="10774500" cy="5493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US" b="1"/>
              <a:t>Getting Started with the Scavenger Hunt</a:t>
            </a:r>
            <a:endParaRPr b="1"/>
          </a:p>
          <a:p>
            <a:pPr marL="0" lvl="0" indent="0" algn="l" rtl="0">
              <a:lnSpc>
                <a:spcPct val="100000"/>
              </a:lnSpc>
              <a:spcBef>
                <a:spcPts val="0"/>
              </a:spcBef>
              <a:spcAft>
                <a:spcPts val="0"/>
              </a:spcAft>
              <a:buSzPts val="1100"/>
              <a:buNone/>
            </a:pPr>
            <a:endParaRPr sz="2100"/>
          </a:p>
          <a:p>
            <a:pPr marL="457200" lvl="0" indent="-374650" algn="l" rtl="0">
              <a:lnSpc>
                <a:spcPct val="100000"/>
              </a:lnSpc>
              <a:spcBef>
                <a:spcPts val="0"/>
              </a:spcBef>
              <a:spcAft>
                <a:spcPts val="0"/>
              </a:spcAft>
              <a:buSzPts val="2300"/>
              <a:buChar char="●"/>
            </a:pPr>
            <a:r>
              <a:rPr lang="en-US" sz="2300"/>
              <a:t>Breakout into small groups.</a:t>
            </a:r>
            <a:endParaRPr sz="2300"/>
          </a:p>
          <a:p>
            <a:pPr marL="457200" lvl="0" indent="-374650" algn="l" rtl="0">
              <a:lnSpc>
                <a:spcPct val="100000"/>
              </a:lnSpc>
              <a:spcBef>
                <a:spcPts val="0"/>
              </a:spcBef>
              <a:spcAft>
                <a:spcPts val="0"/>
              </a:spcAft>
              <a:buSzPts val="2300"/>
              <a:buChar char="●"/>
            </a:pPr>
            <a:r>
              <a:rPr lang="en-US" sz="2300"/>
              <a:t>Find a digital assessment tool and evaluate it against these questions:</a:t>
            </a:r>
            <a:endParaRPr sz="2300"/>
          </a:p>
          <a:p>
            <a:pPr marL="914400" lvl="1" indent="-361950" algn="l" rtl="0">
              <a:lnSpc>
                <a:spcPct val="100000"/>
              </a:lnSpc>
              <a:spcBef>
                <a:spcPts val="0"/>
              </a:spcBef>
              <a:spcAft>
                <a:spcPts val="0"/>
              </a:spcAft>
              <a:buClr>
                <a:srgbClr val="145698"/>
              </a:buClr>
              <a:buSzPts val="2100"/>
              <a:buChar char="○"/>
            </a:pPr>
            <a:r>
              <a:rPr lang="en-US" sz="2100">
                <a:solidFill>
                  <a:srgbClr val="145698"/>
                </a:solidFill>
              </a:rPr>
              <a:t>Is the tool user-friendly and intuitive for both you and your students?</a:t>
            </a:r>
            <a:endParaRPr sz="2100">
              <a:solidFill>
                <a:srgbClr val="145698"/>
              </a:solidFill>
            </a:endParaRPr>
          </a:p>
          <a:p>
            <a:pPr marL="914400" lvl="1" indent="-361950" algn="l" rtl="0">
              <a:lnSpc>
                <a:spcPct val="100000"/>
              </a:lnSpc>
              <a:spcBef>
                <a:spcPts val="0"/>
              </a:spcBef>
              <a:spcAft>
                <a:spcPts val="0"/>
              </a:spcAft>
              <a:buClr>
                <a:srgbClr val="145698"/>
              </a:buClr>
              <a:buSzPts val="2100"/>
              <a:buChar char="○"/>
            </a:pPr>
            <a:r>
              <a:rPr lang="en-US" sz="2100">
                <a:solidFill>
                  <a:srgbClr val="145698"/>
                </a:solidFill>
              </a:rPr>
              <a:t>Does the tool offer mobile-friendly options and function well on low bandwidth?</a:t>
            </a:r>
            <a:endParaRPr sz="2100">
              <a:solidFill>
                <a:srgbClr val="145698"/>
              </a:solidFill>
            </a:endParaRPr>
          </a:p>
          <a:p>
            <a:pPr marL="914400" lvl="1" indent="-361950" algn="l" rtl="0">
              <a:lnSpc>
                <a:spcPct val="100000"/>
              </a:lnSpc>
              <a:spcBef>
                <a:spcPts val="0"/>
              </a:spcBef>
              <a:spcAft>
                <a:spcPts val="0"/>
              </a:spcAft>
              <a:buClr>
                <a:srgbClr val="145698"/>
              </a:buClr>
              <a:buSzPts val="2100"/>
              <a:buChar char="○"/>
            </a:pPr>
            <a:r>
              <a:rPr lang="en-US" sz="2100">
                <a:solidFill>
                  <a:srgbClr val="145698"/>
                </a:solidFill>
              </a:rPr>
              <a:t>Can the tool cater to the diverse needs of your students (i.e., different learning styles, accessibility requirements)?</a:t>
            </a:r>
            <a:endParaRPr sz="2100">
              <a:solidFill>
                <a:srgbClr val="145698"/>
              </a:solidFill>
            </a:endParaRPr>
          </a:p>
          <a:p>
            <a:pPr marL="914400" lvl="1" indent="-361950" algn="l" rtl="0">
              <a:lnSpc>
                <a:spcPct val="100000"/>
              </a:lnSpc>
              <a:spcBef>
                <a:spcPts val="0"/>
              </a:spcBef>
              <a:spcAft>
                <a:spcPts val="0"/>
              </a:spcAft>
              <a:buClr>
                <a:srgbClr val="145698"/>
              </a:buClr>
              <a:buSzPts val="2100"/>
              <a:buChar char="○"/>
            </a:pPr>
            <a:r>
              <a:rPr lang="en-US" sz="2100">
                <a:solidFill>
                  <a:srgbClr val="145698"/>
                </a:solidFill>
              </a:rPr>
              <a:t>Does the tool allow for different types of assessments (e.g., quizzes, polls, discussion forums, portfolio submissions)?</a:t>
            </a:r>
            <a:endParaRPr sz="2100">
              <a:solidFill>
                <a:srgbClr val="145698"/>
              </a:solidFill>
            </a:endParaRPr>
          </a:p>
          <a:p>
            <a:pPr marL="914400" lvl="1" indent="-361950" algn="l" rtl="0">
              <a:lnSpc>
                <a:spcPct val="100000"/>
              </a:lnSpc>
              <a:spcBef>
                <a:spcPts val="0"/>
              </a:spcBef>
              <a:spcAft>
                <a:spcPts val="0"/>
              </a:spcAft>
              <a:buClr>
                <a:srgbClr val="145698"/>
              </a:buClr>
              <a:buSzPts val="2100"/>
              <a:buChar char="○"/>
            </a:pPr>
            <a:r>
              <a:rPr lang="en-US" sz="2100">
                <a:solidFill>
                  <a:srgbClr val="145698"/>
                </a:solidFill>
              </a:rPr>
              <a:t>How does the tool support feedback and grading? Is there an automated grading feature?</a:t>
            </a:r>
            <a:endParaRPr sz="1500">
              <a:solidFill>
                <a:srgbClr val="145698"/>
              </a:solidFill>
            </a:endParaRPr>
          </a:p>
          <a:p>
            <a:pPr marL="457200" lvl="0" indent="-374650" algn="l" rtl="0">
              <a:lnSpc>
                <a:spcPct val="100000"/>
              </a:lnSpc>
              <a:spcBef>
                <a:spcPts val="0"/>
              </a:spcBef>
              <a:spcAft>
                <a:spcPts val="0"/>
              </a:spcAft>
              <a:buSzPts val="2300"/>
              <a:buChar char="●"/>
            </a:pPr>
            <a:r>
              <a:rPr lang="en-US" sz="2300"/>
              <a:t>Discuss your chosen tool and how you'd use it in a hypothetical lesson or unit.</a:t>
            </a:r>
            <a:endParaRPr sz="2300"/>
          </a:p>
          <a:p>
            <a:pPr marL="457200" lvl="0" indent="-374650" algn="l" rtl="0">
              <a:lnSpc>
                <a:spcPct val="100000"/>
              </a:lnSpc>
              <a:spcBef>
                <a:spcPts val="0"/>
              </a:spcBef>
              <a:spcAft>
                <a:spcPts val="0"/>
              </a:spcAft>
              <a:buSzPts val="2300"/>
              <a:buChar char="●"/>
            </a:pPr>
            <a:r>
              <a:rPr lang="en-US" sz="2300"/>
              <a:t>Prepare a brief presentation to share your findings.</a:t>
            </a:r>
            <a:endParaRPr sz="2300"/>
          </a:p>
          <a:p>
            <a:pPr marL="0" lvl="0" indent="0" algn="l" rtl="0">
              <a:lnSpc>
                <a:spcPct val="100000"/>
              </a:lnSpc>
              <a:spcBef>
                <a:spcPts val="0"/>
              </a:spcBef>
              <a:spcAft>
                <a:spcPts val="0"/>
              </a:spcAft>
              <a:buSzPts val="3000"/>
              <a:buNone/>
            </a:pPr>
            <a:endParaRPr sz="2300" b="1"/>
          </a:p>
        </p:txBody>
      </p:sp>
      <p:pic>
        <p:nvPicPr>
          <p:cNvPr id="143" name="Google Shape;143;g24cb1d26e2c_0_90" title="Engage in digital scavenger hunt icon"/>
          <p:cNvPicPr preferRelativeResize="0"/>
          <p:nvPr/>
        </p:nvPicPr>
        <p:blipFill rotWithShape="1">
          <a:blip r:embed="rId3">
            <a:alphaModFix/>
          </a:blip>
          <a:srcRect/>
          <a:stretch/>
        </p:blipFill>
        <p:spPr>
          <a:xfrm>
            <a:off x="10929600" y="5556901"/>
            <a:ext cx="1262400" cy="118982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g249b4c1e200_0_69"/>
          <p:cNvSpPr txBox="1">
            <a:spLocks noGrp="1"/>
          </p:cNvSpPr>
          <p:nvPr>
            <p:ph type="ctrTitle"/>
          </p:nvPr>
        </p:nvSpPr>
        <p:spPr>
          <a:xfrm>
            <a:off x="2194549" y="109725"/>
            <a:ext cx="8538000" cy="6219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2800"/>
              <a:buNone/>
            </a:pPr>
            <a:r>
              <a:rPr lang="en-US"/>
              <a:t>Reporting on Digital Assessment Tools</a:t>
            </a:r>
            <a:endParaRPr/>
          </a:p>
        </p:txBody>
      </p:sp>
      <p:sp>
        <p:nvSpPr>
          <p:cNvPr id="149" name="Google Shape;149;g249b4c1e200_0_69"/>
          <p:cNvSpPr txBox="1">
            <a:spLocks noGrp="1"/>
          </p:cNvSpPr>
          <p:nvPr>
            <p:ph type="subTitle" idx="1"/>
          </p:nvPr>
        </p:nvSpPr>
        <p:spPr>
          <a:xfrm>
            <a:off x="532175" y="1215325"/>
            <a:ext cx="11356500" cy="5493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US" b="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1"/>
                  </a:ext>
                </a:extLst>
              </a:rPr>
              <a:t>Guiding Questions</a:t>
            </a:r>
            <a:r>
              <a:rPr lang="en-US" b="1"/>
              <a:t> for Digital Tool Selection</a:t>
            </a:r>
            <a:endParaRPr b="1"/>
          </a:p>
          <a:p>
            <a:pPr marL="0" lvl="0" indent="0" algn="l" rtl="0">
              <a:lnSpc>
                <a:spcPct val="100000"/>
              </a:lnSpc>
              <a:spcBef>
                <a:spcPts val="0"/>
              </a:spcBef>
              <a:spcAft>
                <a:spcPts val="0"/>
              </a:spcAft>
              <a:buSzPts val="1100"/>
              <a:buNone/>
            </a:pPr>
            <a:endParaRPr b="1"/>
          </a:p>
          <a:p>
            <a:pPr marL="457200" lvl="0" indent="-406400" algn="l" rtl="0">
              <a:lnSpc>
                <a:spcPct val="100000"/>
              </a:lnSpc>
              <a:spcBef>
                <a:spcPts val="0"/>
              </a:spcBef>
              <a:spcAft>
                <a:spcPts val="0"/>
              </a:spcAft>
              <a:buSzPts val="2800"/>
              <a:buAutoNum type="arabicPeriod"/>
            </a:pPr>
            <a:r>
              <a:rPr lang="en-US" sz="2800"/>
              <a:t>Is the tool user-friendly and intuitive for both you and your students?</a:t>
            </a:r>
            <a:endParaRPr sz="2800"/>
          </a:p>
          <a:p>
            <a:pPr marL="457200" lvl="0" indent="-406400" algn="l" rtl="0">
              <a:lnSpc>
                <a:spcPct val="100000"/>
              </a:lnSpc>
              <a:spcBef>
                <a:spcPts val="0"/>
              </a:spcBef>
              <a:spcAft>
                <a:spcPts val="0"/>
              </a:spcAft>
              <a:buSzPts val="2800"/>
              <a:buAutoNum type="arabicPeriod"/>
            </a:pPr>
            <a:r>
              <a:rPr lang="en-US" sz="2800"/>
              <a:t>Does the tool offer mobile-friendly options and function well on low bandwidth?</a:t>
            </a:r>
            <a:endParaRPr sz="2800"/>
          </a:p>
          <a:p>
            <a:pPr marL="457200" lvl="0" indent="-406400" algn="l" rtl="0">
              <a:lnSpc>
                <a:spcPct val="100000"/>
              </a:lnSpc>
              <a:spcBef>
                <a:spcPts val="0"/>
              </a:spcBef>
              <a:spcAft>
                <a:spcPts val="0"/>
              </a:spcAft>
              <a:buSzPts val="2800"/>
              <a:buAutoNum type="arabicPeriod"/>
            </a:pPr>
            <a:r>
              <a:rPr lang="en-US" sz="2800"/>
              <a:t>Can the tool cater to the diverse needs of your students (i.e., different learning styles, accessibility requirements)?</a:t>
            </a:r>
            <a:endParaRPr sz="2800"/>
          </a:p>
          <a:p>
            <a:pPr marL="457200" lvl="0" indent="-406400" algn="l" rtl="0">
              <a:lnSpc>
                <a:spcPct val="100000"/>
              </a:lnSpc>
              <a:spcBef>
                <a:spcPts val="0"/>
              </a:spcBef>
              <a:spcAft>
                <a:spcPts val="0"/>
              </a:spcAft>
              <a:buSzPts val="2800"/>
              <a:buAutoNum type="arabicPeriod"/>
            </a:pPr>
            <a:r>
              <a:rPr lang="en-US" sz="2800"/>
              <a:t>Does the tool allow for different types of assessments (e.g., quizzes, polls, discussion forums, portfolio submissions)?</a:t>
            </a:r>
            <a:endParaRPr sz="2800"/>
          </a:p>
          <a:p>
            <a:pPr marL="457200" lvl="0" indent="-406400" algn="l" rtl="0">
              <a:lnSpc>
                <a:spcPct val="100000"/>
              </a:lnSpc>
              <a:spcBef>
                <a:spcPts val="0"/>
              </a:spcBef>
              <a:spcAft>
                <a:spcPts val="0"/>
              </a:spcAft>
              <a:buSzPts val="2800"/>
              <a:buAutoNum type="arabicPeriod"/>
            </a:pPr>
            <a:r>
              <a:rPr lang="en-US" sz="2800"/>
              <a:t>How does the tool support feedback and grading? Is there an automated grading feature?</a:t>
            </a:r>
            <a:endParaRPr sz="2800"/>
          </a:p>
        </p:txBody>
      </p:sp>
      <p:pic>
        <p:nvPicPr>
          <p:cNvPr id="150" name="Google Shape;150;g249b4c1e200_0_69" title="Engage in digital scavenger hunt icon"/>
          <p:cNvPicPr preferRelativeResize="0"/>
          <p:nvPr/>
        </p:nvPicPr>
        <p:blipFill rotWithShape="1">
          <a:blip r:embed="rId3">
            <a:alphaModFix/>
          </a:blip>
          <a:srcRect/>
          <a:stretch/>
        </p:blipFill>
        <p:spPr>
          <a:xfrm>
            <a:off x="10929600" y="5556901"/>
            <a:ext cx="1262400" cy="118982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g241256b7583_0_60" descr="A person standing on a bar graph to showcase &quot;next steps&quot;"/>
          <p:cNvPicPr preferRelativeResize="0"/>
          <p:nvPr/>
        </p:nvPicPr>
        <p:blipFill rotWithShape="1">
          <a:blip r:embed="rId3">
            <a:alphaModFix/>
          </a:blip>
          <a:srcRect/>
          <a:stretch/>
        </p:blipFill>
        <p:spPr>
          <a:xfrm>
            <a:off x="-696900" y="1451250"/>
            <a:ext cx="4926726" cy="4343299"/>
          </a:xfrm>
          <a:prstGeom prst="rect">
            <a:avLst/>
          </a:prstGeom>
          <a:noFill/>
          <a:ln>
            <a:noFill/>
          </a:ln>
        </p:spPr>
      </p:pic>
      <p:sp>
        <p:nvSpPr>
          <p:cNvPr id="156" name="Google Shape;156;g241256b7583_0_60"/>
          <p:cNvSpPr txBox="1">
            <a:spLocks noGrp="1"/>
          </p:cNvSpPr>
          <p:nvPr>
            <p:ph type="ctrTitle"/>
          </p:nvPr>
        </p:nvSpPr>
        <p:spPr>
          <a:xfrm>
            <a:off x="2057400" y="91440"/>
            <a:ext cx="10131600" cy="6309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a:t>What’s Next?</a:t>
            </a:r>
            <a:endParaRPr/>
          </a:p>
        </p:txBody>
      </p:sp>
      <p:sp>
        <p:nvSpPr>
          <p:cNvPr id="157" name="Google Shape;157;g241256b7583_0_60"/>
          <p:cNvSpPr txBox="1">
            <a:spLocks noGrp="1"/>
          </p:cNvSpPr>
          <p:nvPr>
            <p:ph type="body" idx="4294967295"/>
          </p:nvPr>
        </p:nvSpPr>
        <p:spPr>
          <a:xfrm>
            <a:off x="3847025" y="1280475"/>
            <a:ext cx="7792500" cy="4958700"/>
          </a:xfrm>
          <a:prstGeom prst="rect">
            <a:avLst/>
          </a:prstGeom>
          <a:noFill/>
          <a:ln>
            <a:noFill/>
          </a:ln>
        </p:spPr>
        <p:txBody>
          <a:bodyPr spcFirstLastPara="1" wrap="square" lIns="91425" tIns="45700" rIns="91425" bIns="45700" anchor="ctr" anchorCtr="0">
            <a:normAutofit/>
          </a:bodyPr>
          <a:lstStyle/>
          <a:p>
            <a:pPr marL="285750" lvl="0" indent="-285750" algn="l" rtl="0">
              <a:lnSpc>
                <a:spcPct val="100000"/>
              </a:lnSpc>
              <a:spcBef>
                <a:spcPts val="0"/>
              </a:spcBef>
              <a:spcAft>
                <a:spcPts val="0"/>
              </a:spcAft>
              <a:buSzPts val="2800"/>
              <a:buAutoNum type="arabicPeriod"/>
            </a:pPr>
            <a:r>
              <a:rPr lang="en-US"/>
              <a:t>Chapter 6 of the </a:t>
            </a:r>
            <a:r>
              <a:rPr lang="en-US" b="1"/>
              <a:t>Digital Learning Guidance</a:t>
            </a:r>
            <a:r>
              <a:rPr lang="en-US"/>
              <a:t> provides more details and discussion of key principles</a:t>
            </a:r>
            <a:br>
              <a:rPr lang="en-US"/>
            </a:br>
            <a:endParaRPr/>
          </a:p>
          <a:p>
            <a:pPr marL="285750" lvl="0" indent="-285750" algn="l" rtl="0">
              <a:lnSpc>
                <a:spcPct val="100000"/>
              </a:lnSpc>
              <a:spcBef>
                <a:spcPts val="0"/>
              </a:spcBef>
              <a:spcAft>
                <a:spcPts val="0"/>
              </a:spcAft>
              <a:buSzPts val="2800"/>
              <a:buAutoNum type="arabicPeriod"/>
            </a:pPr>
            <a:r>
              <a:rPr lang="en-US"/>
              <a:t>The </a:t>
            </a:r>
            <a:r>
              <a:rPr lang="en-US" b="1"/>
              <a:t>self-paced course</a:t>
            </a:r>
            <a:r>
              <a:rPr lang="en-US"/>
              <a:t> on the OTAN website includes a multiple choice quiz and extension activities</a:t>
            </a:r>
            <a:br>
              <a:rPr lang="en-US"/>
            </a:br>
            <a:endParaRPr/>
          </a:p>
          <a:p>
            <a:pPr marL="285750" lvl="0" indent="-285750" algn="l" rtl="0">
              <a:lnSpc>
                <a:spcPct val="100000"/>
              </a:lnSpc>
              <a:spcBef>
                <a:spcPts val="0"/>
              </a:spcBef>
              <a:spcAft>
                <a:spcPts val="0"/>
              </a:spcAft>
              <a:buSzPts val="2800"/>
              <a:buAutoNum type="arabicPeriod"/>
            </a:pPr>
            <a:r>
              <a:rPr lang="en-US"/>
              <a:t>Continue finding opportunities to simplify program materials to improve readability and accessibility.</a:t>
            </a:r>
            <a:endParaRPr/>
          </a:p>
        </p:txBody>
      </p:sp>
      <p:pic>
        <p:nvPicPr>
          <p:cNvPr id="158" name="Google Shape;158;g241256b7583_0_60" title="icon explore next steps"/>
          <p:cNvPicPr preferRelativeResize="0"/>
          <p:nvPr/>
        </p:nvPicPr>
        <p:blipFill rotWithShape="1">
          <a:blip r:embed="rId4">
            <a:alphaModFix/>
          </a:blip>
          <a:srcRect/>
          <a:stretch/>
        </p:blipFill>
        <p:spPr>
          <a:xfrm>
            <a:off x="11038408" y="5697225"/>
            <a:ext cx="1150592" cy="10393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pic>
        <p:nvPicPr>
          <p:cNvPr id="41" name="Google Shape;41;g252baa91cb8_0_2" descr="A group of students working on computers&#10;&#10;"/>
          <p:cNvPicPr preferRelativeResize="0"/>
          <p:nvPr/>
        </p:nvPicPr>
        <p:blipFill rotWithShape="1">
          <a:blip r:embed="rId3">
            <a:alphaModFix/>
          </a:blip>
          <a:srcRect t="1126" b="9500"/>
          <a:stretch/>
        </p:blipFill>
        <p:spPr>
          <a:xfrm>
            <a:off x="0" y="742950"/>
            <a:ext cx="12192000" cy="5991224"/>
          </a:xfrm>
          <a:prstGeom prst="rect">
            <a:avLst/>
          </a:prstGeom>
          <a:noFill/>
          <a:ln>
            <a:noFill/>
          </a:ln>
        </p:spPr>
      </p:pic>
      <p:sp>
        <p:nvSpPr>
          <p:cNvPr id="42" name="Google Shape;42;g252baa91cb8_0_2"/>
          <p:cNvSpPr txBox="1">
            <a:spLocks noGrp="1"/>
          </p:cNvSpPr>
          <p:nvPr>
            <p:ph type="ctrTitle"/>
          </p:nvPr>
        </p:nvSpPr>
        <p:spPr>
          <a:xfrm>
            <a:off x="2057400" y="91440"/>
            <a:ext cx="10131600" cy="6309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800"/>
              <a:buFont typeface="Arial Black"/>
              <a:buNone/>
            </a:pPr>
            <a:r>
              <a:rPr lang="en-US"/>
              <a:t>Welcome to Chapter 6!</a:t>
            </a:r>
            <a:endParaRPr/>
          </a:p>
        </p:txBody>
      </p:sp>
      <p:sp>
        <p:nvSpPr>
          <p:cNvPr id="43" name="Google Shape;43;g252baa91cb8_0_2"/>
          <p:cNvSpPr/>
          <p:nvPr/>
        </p:nvSpPr>
        <p:spPr>
          <a:xfrm>
            <a:off x="0" y="1342775"/>
            <a:ext cx="6096000" cy="1333800"/>
          </a:xfrm>
          <a:prstGeom prst="rect">
            <a:avLst/>
          </a:prstGeom>
          <a:solidFill>
            <a:srgbClr val="132648"/>
          </a:solidFill>
          <a:ln w="9525" cap="flat" cmpd="sng">
            <a:solidFill>
              <a:srgbClr val="13264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g252baa91cb8_0_2"/>
          <p:cNvSpPr txBox="1"/>
          <p:nvPr/>
        </p:nvSpPr>
        <p:spPr>
          <a:xfrm>
            <a:off x="512052" y="1418974"/>
            <a:ext cx="5409300" cy="1333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400"/>
              <a:buFont typeface="Arial"/>
              <a:buNone/>
            </a:pPr>
            <a:r>
              <a:rPr lang="en-US" sz="3400" b="1" i="0" u="none" strike="noStrike" cap="none">
                <a:solidFill>
                  <a:srgbClr val="FFFFFF"/>
                </a:solidFill>
                <a:latin typeface="Arial"/>
                <a:ea typeface="Arial"/>
                <a:cs typeface="Arial"/>
                <a:sym typeface="Arial"/>
              </a:rPr>
              <a:t>Data-Driven Instruction and Digital Assessments</a:t>
            </a:r>
            <a:endParaRPr sz="3400" b="1" i="0" u="none" strike="noStrike" cap="none">
              <a:solidFill>
                <a:srgbClr val="FFFFFF"/>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g249b4c1e200_0_2"/>
          <p:cNvSpPr txBox="1">
            <a:spLocks noGrp="1"/>
          </p:cNvSpPr>
          <p:nvPr>
            <p:ph type="title"/>
          </p:nvPr>
        </p:nvSpPr>
        <p:spPr>
          <a:xfrm>
            <a:off x="2194560" y="111784"/>
            <a:ext cx="7600200" cy="62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100"/>
              <a:buNone/>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Session Objectives</a:t>
            </a:r>
            <a:endParaRPr/>
          </a:p>
        </p:txBody>
      </p:sp>
      <p:sp>
        <p:nvSpPr>
          <p:cNvPr id="50" name="Google Shape;50;g249b4c1e200_0_2"/>
          <p:cNvSpPr txBox="1">
            <a:spLocks noGrp="1"/>
          </p:cNvSpPr>
          <p:nvPr>
            <p:ph type="body" idx="4294967295"/>
          </p:nvPr>
        </p:nvSpPr>
        <p:spPr>
          <a:xfrm>
            <a:off x="570425" y="1005301"/>
            <a:ext cx="10131300" cy="54789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2800"/>
              <a:buNone/>
            </a:pPr>
            <a:r>
              <a:rPr lang="en-US" sz="3000" b="1" dirty="0"/>
              <a:t>Today’s Goals</a:t>
            </a:r>
            <a:endParaRPr sz="3000" dirty="0"/>
          </a:p>
          <a:p>
            <a:pPr marL="0" lvl="0" indent="0" algn="l" rtl="0">
              <a:lnSpc>
                <a:spcPct val="100000"/>
              </a:lnSpc>
              <a:spcBef>
                <a:spcPts val="0"/>
              </a:spcBef>
              <a:spcAft>
                <a:spcPts val="0"/>
              </a:spcAft>
              <a:buSzPts val="2800"/>
              <a:buNone/>
            </a:pPr>
            <a:endParaRPr sz="3000" dirty="0"/>
          </a:p>
          <a:p>
            <a:pPr marL="457200" lvl="0" indent="-419100" algn="l" rtl="0">
              <a:lnSpc>
                <a:spcPct val="100000"/>
              </a:lnSpc>
              <a:spcBef>
                <a:spcPts val="0"/>
              </a:spcBef>
              <a:spcAft>
                <a:spcPts val="0"/>
              </a:spcAft>
              <a:buSzPts val="3000"/>
              <a:buAutoNum type="arabicPeriod"/>
            </a:pPr>
            <a:r>
              <a:rPr lang="en-US" sz="3000" b="1" dirty="0"/>
              <a:t>Identify</a:t>
            </a:r>
            <a:r>
              <a:rPr lang="en-US" sz="3000" dirty="0"/>
              <a:t> and evaluate digital assessment tools based on curriculum demands and the needs of adult learners</a:t>
            </a:r>
            <a:endParaRPr sz="3000" dirty="0"/>
          </a:p>
          <a:p>
            <a:pPr marL="0" lvl="0" indent="0" algn="l" rtl="0">
              <a:lnSpc>
                <a:spcPct val="100000"/>
              </a:lnSpc>
              <a:spcBef>
                <a:spcPts val="0"/>
              </a:spcBef>
              <a:spcAft>
                <a:spcPts val="0"/>
              </a:spcAft>
              <a:buSzPts val="2800"/>
              <a:buNone/>
            </a:pPr>
            <a:endParaRPr sz="3000" dirty="0"/>
          </a:p>
          <a:p>
            <a:pPr marL="552450" lvl="0" indent="-514350" algn="l" rtl="0">
              <a:lnSpc>
                <a:spcPct val="100000"/>
              </a:lnSpc>
              <a:spcBef>
                <a:spcPts val="0"/>
              </a:spcBef>
              <a:spcAft>
                <a:spcPts val="0"/>
              </a:spcAft>
              <a:buSzPts val="3000"/>
              <a:buFont typeface="+mj-lt"/>
              <a:buAutoNum type="arabicPeriod" startAt="2"/>
            </a:pPr>
            <a:r>
              <a:rPr lang="en-US" sz="3000" b="1" dirty="0"/>
              <a:t>Design</a:t>
            </a:r>
            <a:r>
              <a:rPr lang="en-US" sz="3000" dirty="0"/>
              <a:t> a sample digital assessment considering factors like learner accessibility, question types, and feedback mechanisms</a:t>
            </a:r>
            <a:endParaRPr sz="3000" dirty="0"/>
          </a:p>
          <a:p>
            <a:pPr marL="285750" lvl="0" indent="0" algn="l" rtl="0">
              <a:lnSpc>
                <a:spcPct val="100000"/>
              </a:lnSpc>
              <a:spcBef>
                <a:spcPts val="0"/>
              </a:spcBef>
              <a:spcAft>
                <a:spcPts val="0"/>
              </a:spcAft>
              <a:buSzPts val="2800"/>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g241256b7583_0_13"/>
          <p:cNvSpPr txBox="1">
            <a:spLocks noGrp="1"/>
          </p:cNvSpPr>
          <p:nvPr>
            <p:ph type="ctrTitle"/>
          </p:nvPr>
        </p:nvSpPr>
        <p:spPr>
          <a:xfrm>
            <a:off x="2057400" y="91440"/>
            <a:ext cx="10131600" cy="6309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800"/>
              <a:buFont typeface="Arial Black"/>
              <a:buNone/>
            </a:pPr>
            <a:r>
              <a:rPr lang="en-US"/>
              <a:t>Session Agenda</a:t>
            </a:r>
            <a:endParaRPr/>
          </a:p>
        </p:txBody>
      </p:sp>
      <p:sp>
        <p:nvSpPr>
          <p:cNvPr id="56" name="Google Shape;56;g241256b7583_0_13"/>
          <p:cNvSpPr txBox="1">
            <a:spLocks noGrp="1"/>
          </p:cNvSpPr>
          <p:nvPr>
            <p:ph type="body" idx="4294967295"/>
          </p:nvPr>
        </p:nvSpPr>
        <p:spPr>
          <a:xfrm>
            <a:off x="1656275" y="1026401"/>
            <a:ext cx="10131300" cy="54033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2800"/>
              <a:buNone/>
            </a:pPr>
            <a:r>
              <a:rPr lang="en-US" b="1"/>
              <a:t>Reflect on </a:t>
            </a:r>
            <a:r>
              <a:rPr lang="en-US"/>
              <a:t>our experience with digital assessments</a:t>
            </a:r>
            <a:br>
              <a:rPr lang="en-US"/>
            </a:br>
            <a:endParaRPr sz="4200"/>
          </a:p>
          <a:p>
            <a:pPr marL="0" lvl="0" indent="0" algn="l" rtl="0">
              <a:lnSpc>
                <a:spcPct val="100000"/>
              </a:lnSpc>
              <a:spcBef>
                <a:spcPts val="0"/>
              </a:spcBef>
              <a:spcAft>
                <a:spcPts val="0"/>
              </a:spcAft>
              <a:buSzPts val="2800"/>
              <a:buNone/>
            </a:pPr>
            <a:r>
              <a:rPr lang="en-US" b="1"/>
              <a:t>Review </a:t>
            </a:r>
            <a:r>
              <a:rPr lang="en-US"/>
              <a:t>digital assessment tools</a:t>
            </a:r>
            <a:br>
              <a:rPr lang="en-US"/>
            </a:br>
            <a:endParaRPr sz="4200"/>
          </a:p>
          <a:p>
            <a:pPr marL="0" lvl="0" indent="0" algn="l" rtl="0">
              <a:lnSpc>
                <a:spcPct val="100000"/>
              </a:lnSpc>
              <a:spcBef>
                <a:spcPts val="0"/>
              </a:spcBef>
              <a:spcAft>
                <a:spcPts val="0"/>
              </a:spcAft>
              <a:buSzPts val="2800"/>
              <a:buNone/>
            </a:pPr>
            <a:r>
              <a:rPr lang="en-US" b="1"/>
              <a:t>Discuss </a:t>
            </a:r>
            <a:r>
              <a:rPr lang="en-US"/>
              <a:t>equity and accessibility in digital assessment</a:t>
            </a:r>
            <a:br>
              <a:rPr lang="en-US"/>
            </a:br>
            <a:endParaRPr sz="4200"/>
          </a:p>
          <a:p>
            <a:pPr marL="0" lvl="0" indent="0" algn="l" rtl="0">
              <a:lnSpc>
                <a:spcPct val="100000"/>
              </a:lnSpc>
              <a:spcBef>
                <a:spcPts val="0"/>
              </a:spcBef>
              <a:spcAft>
                <a:spcPts val="0"/>
              </a:spcAft>
              <a:buSzPts val="2800"/>
              <a:buNone/>
            </a:pPr>
            <a:r>
              <a:rPr lang="en-US" b="1"/>
              <a:t>Engage </a:t>
            </a:r>
            <a:r>
              <a:rPr lang="en-US"/>
              <a:t>in a digital assessment scavenger hunt</a:t>
            </a:r>
            <a:br>
              <a:rPr lang="en-US"/>
            </a:br>
            <a:endParaRPr sz="4200"/>
          </a:p>
          <a:p>
            <a:pPr marL="0" lvl="0" indent="0" algn="l" rtl="0">
              <a:lnSpc>
                <a:spcPct val="100000"/>
              </a:lnSpc>
              <a:spcBef>
                <a:spcPts val="0"/>
              </a:spcBef>
              <a:spcAft>
                <a:spcPts val="0"/>
              </a:spcAft>
              <a:buSzPts val="2800"/>
              <a:buNone/>
            </a:pPr>
            <a:r>
              <a:rPr lang="en-US" b="1"/>
              <a:t>Explore </a:t>
            </a:r>
            <a:r>
              <a:rPr lang="en-US"/>
              <a:t>next steps</a:t>
            </a:r>
            <a:endParaRPr/>
          </a:p>
        </p:txBody>
      </p:sp>
      <p:pic>
        <p:nvPicPr>
          <p:cNvPr id="57" name="Google Shape;57;g241256b7583_0_13" title="Icon reflect"/>
          <p:cNvPicPr preferRelativeResize="0"/>
          <p:nvPr/>
        </p:nvPicPr>
        <p:blipFill rotWithShape="1">
          <a:blip r:embed="rId3">
            <a:alphaModFix/>
          </a:blip>
          <a:srcRect/>
          <a:stretch/>
        </p:blipFill>
        <p:spPr>
          <a:xfrm>
            <a:off x="413988" y="1139374"/>
            <a:ext cx="1262400" cy="1039374"/>
          </a:xfrm>
          <a:prstGeom prst="rect">
            <a:avLst/>
          </a:prstGeom>
          <a:noFill/>
          <a:ln>
            <a:noFill/>
          </a:ln>
        </p:spPr>
      </p:pic>
      <p:pic>
        <p:nvPicPr>
          <p:cNvPr id="58" name="Google Shape;58;g241256b7583_0_13" title="Icon explore"/>
          <p:cNvPicPr preferRelativeResize="0"/>
          <p:nvPr/>
        </p:nvPicPr>
        <p:blipFill rotWithShape="1">
          <a:blip r:embed="rId4">
            <a:alphaModFix/>
          </a:blip>
          <a:srcRect/>
          <a:stretch/>
        </p:blipFill>
        <p:spPr>
          <a:xfrm>
            <a:off x="398063" y="2028325"/>
            <a:ext cx="1294273" cy="1164850"/>
          </a:xfrm>
          <a:prstGeom prst="rect">
            <a:avLst/>
          </a:prstGeom>
          <a:noFill/>
          <a:ln>
            <a:noFill/>
          </a:ln>
        </p:spPr>
      </p:pic>
      <p:pic>
        <p:nvPicPr>
          <p:cNvPr id="59" name="Google Shape;59;g241256b7583_0_13" title="Icon discuss"/>
          <p:cNvPicPr preferRelativeResize="0"/>
          <p:nvPr/>
        </p:nvPicPr>
        <p:blipFill rotWithShape="1">
          <a:blip r:embed="rId5">
            <a:alphaModFix/>
          </a:blip>
          <a:srcRect/>
          <a:stretch/>
        </p:blipFill>
        <p:spPr>
          <a:xfrm>
            <a:off x="411450" y="3096850"/>
            <a:ext cx="1262400" cy="1262400"/>
          </a:xfrm>
          <a:prstGeom prst="rect">
            <a:avLst/>
          </a:prstGeom>
          <a:noFill/>
          <a:ln>
            <a:noFill/>
          </a:ln>
        </p:spPr>
      </p:pic>
      <p:pic>
        <p:nvPicPr>
          <p:cNvPr id="60" name="Google Shape;60;g241256b7583_0_13" title="Engage in digital scavenger hunt icon"/>
          <p:cNvPicPr preferRelativeResize="0"/>
          <p:nvPr/>
        </p:nvPicPr>
        <p:blipFill rotWithShape="1">
          <a:blip r:embed="rId6">
            <a:alphaModFix/>
          </a:blip>
          <a:srcRect/>
          <a:stretch/>
        </p:blipFill>
        <p:spPr>
          <a:xfrm>
            <a:off x="429925" y="4242251"/>
            <a:ext cx="1262400" cy="1189823"/>
          </a:xfrm>
          <a:prstGeom prst="rect">
            <a:avLst/>
          </a:prstGeom>
          <a:noFill/>
          <a:ln>
            <a:noFill/>
          </a:ln>
        </p:spPr>
      </p:pic>
      <p:pic>
        <p:nvPicPr>
          <p:cNvPr id="61" name="Google Shape;61;g241256b7583_0_13" title="icon explore next steps"/>
          <p:cNvPicPr preferRelativeResize="0"/>
          <p:nvPr/>
        </p:nvPicPr>
        <p:blipFill rotWithShape="1">
          <a:blip r:embed="rId7">
            <a:alphaModFix/>
          </a:blip>
          <a:srcRect/>
          <a:stretch/>
        </p:blipFill>
        <p:spPr>
          <a:xfrm>
            <a:off x="485833" y="5390325"/>
            <a:ext cx="1150592" cy="10393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g241256b7583_0_34"/>
          <p:cNvSpPr txBox="1">
            <a:spLocks noGrp="1"/>
          </p:cNvSpPr>
          <p:nvPr>
            <p:ph type="ctrTitle"/>
          </p:nvPr>
        </p:nvSpPr>
        <p:spPr>
          <a:xfrm>
            <a:off x="2057400" y="91440"/>
            <a:ext cx="10131600" cy="6309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800"/>
              <a:buFont typeface="Arial Black"/>
              <a:buNone/>
            </a:pPr>
            <a:r>
              <a:rPr lang="en-US"/>
              <a:t>Quick Brainstorm</a:t>
            </a:r>
            <a:endParaRPr/>
          </a:p>
        </p:txBody>
      </p:sp>
      <p:sp>
        <p:nvSpPr>
          <p:cNvPr id="67" name="Google Shape;67;g241256b7583_0_34"/>
          <p:cNvSpPr txBox="1">
            <a:spLocks noGrp="1"/>
          </p:cNvSpPr>
          <p:nvPr>
            <p:ph type="body" idx="4294967295"/>
          </p:nvPr>
        </p:nvSpPr>
        <p:spPr>
          <a:xfrm>
            <a:off x="570425" y="1371600"/>
            <a:ext cx="8002200" cy="4881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3000"/>
              <a:buFont typeface="Arial"/>
              <a:buNone/>
            </a:pPr>
            <a:r>
              <a:rPr lang="en-US" sz="3000" b="1"/>
              <a:t>Think-Pair-Share</a:t>
            </a:r>
            <a:endParaRPr/>
          </a:p>
          <a:p>
            <a:pPr marL="0" lvl="0" indent="0" algn="l" rtl="0">
              <a:lnSpc>
                <a:spcPct val="100000"/>
              </a:lnSpc>
              <a:spcBef>
                <a:spcPts val="0"/>
              </a:spcBef>
              <a:spcAft>
                <a:spcPts val="0"/>
              </a:spcAft>
              <a:buSzPts val="2800"/>
              <a:buNone/>
            </a:pPr>
            <a:endParaRPr/>
          </a:p>
          <a:p>
            <a:pPr marL="0" lvl="0" indent="0" algn="l" rtl="0">
              <a:lnSpc>
                <a:spcPct val="100000"/>
              </a:lnSpc>
              <a:spcBef>
                <a:spcPts val="0"/>
              </a:spcBef>
              <a:spcAft>
                <a:spcPts val="0"/>
              </a:spcAft>
              <a:buSzPts val="2800"/>
              <a:buNone/>
            </a:pPr>
            <a:r>
              <a:rPr lang="en-US"/>
              <a:t>If you could create a </a:t>
            </a:r>
            <a:r>
              <a:rPr lang="en-US" b="1"/>
              <a:t>dream digital assessment tool </a:t>
            </a:r>
            <a:r>
              <a:rPr lang="en-US"/>
              <a:t>with all the features you find most beneficial for your teaching style and your students' needs, what three key features would it have and why?</a:t>
            </a:r>
            <a:endParaRPr/>
          </a:p>
          <a:p>
            <a:pPr marL="0" lvl="0" indent="0" algn="l" rtl="0">
              <a:lnSpc>
                <a:spcPct val="100000"/>
              </a:lnSpc>
              <a:spcBef>
                <a:spcPts val="0"/>
              </a:spcBef>
              <a:spcAft>
                <a:spcPts val="0"/>
              </a:spcAft>
              <a:buSzPts val="2800"/>
              <a:buNone/>
            </a:pPr>
            <a:endParaRPr/>
          </a:p>
          <a:p>
            <a:pPr marL="457200" lvl="0" indent="-406400" algn="l" rtl="0">
              <a:lnSpc>
                <a:spcPct val="100000"/>
              </a:lnSpc>
              <a:spcBef>
                <a:spcPts val="0"/>
              </a:spcBef>
              <a:spcAft>
                <a:spcPts val="0"/>
              </a:spcAft>
              <a:buSzPts val="2800"/>
              <a:buChar char="●"/>
            </a:pPr>
            <a:r>
              <a:rPr lang="en-US"/>
              <a:t>E.g., multiple question formats, mobile-friendly</a:t>
            </a:r>
            <a:endParaRPr/>
          </a:p>
          <a:p>
            <a:pPr marL="0" lvl="0" indent="0" algn="l" rtl="0">
              <a:lnSpc>
                <a:spcPct val="100000"/>
              </a:lnSpc>
              <a:spcBef>
                <a:spcPts val="0"/>
              </a:spcBef>
              <a:spcAft>
                <a:spcPts val="0"/>
              </a:spcAft>
              <a:buSzPts val="2800"/>
              <a:buNone/>
            </a:pPr>
            <a:endParaRPr/>
          </a:p>
          <a:p>
            <a:pPr marL="0" lvl="0" indent="0" algn="l" rtl="0">
              <a:lnSpc>
                <a:spcPct val="100000"/>
              </a:lnSpc>
              <a:spcBef>
                <a:spcPts val="0"/>
              </a:spcBef>
              <a:spcAft>
                <a:spcPts val="0"/>
              </a:spcAft>
              <a:buSzPts val="2800"/>
              <a:buNone/>
            </a:pPr>
            <a:endParaRPr/>
          </a:p>
          <a:p>
            <a:pPr marL="0" lvl="0" indent="0" algn="l" rtl="0">
              <a:lnSpc>
                <a:spcPct val="100000"/>
              </a:lnSpc>
              <a:spcBef>
                <a:spcPts val="0"/>
              </a:spcBef>
              <a:spcAft>
                <a:spcPts val="0"/>
              </a:spcAft>
              <a:buSzPts val="2800"/>
              <a:buNone/>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 Post your response to this Jamboard </a:t>
            </a:r>
            <a:endParaRPr/>
          </a:p>
        </p:txBody>
      </p:sp>
      <p:pic>
        <p:nvPicPr>
          <p:cNvPr id="68" name="Google Shape;68;g241256b7583_0_34" descr="A group of students and a teacher working on computers&#10;"/>
          <p:cNvPicPr preferRelativeResize="0"/>
          <p:nvPr/>
        </p:nvPicPr>
        <p:blipFill rotWithShape="1">
          <a:blip r:embed="rId3">
            <a:alphaModFix/>
          </a:blip>
          <a:srcRect l="13786" r="18398"/>
          <a:stretch/>
        </p:blipFill>
        <p:spPr>
          <a:xfrm>
            <a:off x="8785850" y="1994125"/>
            <a:ext cx="3127050" cy="3073175"/>
          </a:xfrm>
          <a:prstGeom prst="rect">
            <a:avLst/>
          </a:prstGeom>
          <a:noFill/>
          <a:ln>
            <a:noFill/>
          </a:ln>
        </p:spPr>
      </p:pic>
      <p:pic>
        <p:nvPicPr>
          <p:cNvPr id="69" name="Google Shape;69;g241256b7583_0_34" title="Icon reflect"/>
          <p:cNvPicPr preferRelativeResize="0"/>
          <p:nvPr/>
        </p:nvPicPr>
        <p:blipFill rotWithShape="1">
          <a:blip r:embed="rId4">
            <a:alphaModFix/>
          </a:blip>
          <a:srcRect/>
          <a:stretch/>
        </p:blipFill>
        <p:spPr>
          <a:xfrm>
            <a:off x="10926588" y="5694624"/>
            <a:ext cx="1262400" cy="10393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g24cb1d26e2c_0_48"/>
          <p:cNvSpPr txBox="1">
            <a:spLocks noGrp="1"/>
          </p:cNvSpPr>
          <p:nvPr>
            <p:ph type="ctrTitle"/>
          </p:nvPr>
        </p:nvSpPr>
        <p:spPr>
          <a:xfrm>
            <a:off x="2194559" y="109728"/>
            <a:ext cx="7598700" cy="6219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2800"/>
              <a:buNone/>
            </a:pPr>
            <a:r>
              <a:rPr lang="en-US"/>
              <a:t>Formative Versus Summative</a:t>
            </a:r>
            <a:endParaRPr/>
          </a:p>
        </p:txBody>
      </p:sp>
      <p:sp>
        <p:nvSpPr>
          <p:cNvPr id="75" name="Google Shape;75;g24cb1d26e2c_0_48"/>
          <p:cNvSpPr txBox="1">
            <a:spLocks noGrp="1"/>
          </p:cNvSpPr>
          <p:nvPr>
            <p:ph type="subTitle" idx="1"/>
          </p:nvPr>
        </p:nvSpPr>
        <p:spPr>
          <a:xfrm>
            <a:off x="532175" y="1272475"/>
            <a:ext cx="11566500" cy="5113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000"/>
              <a:buNone/>
            </a:pPr>
            <a:r>
              <a:rPr lang="en-US" b="1"/>
              <a:t>Formative assessments</a:t>
            </a:r>
            <a:endParaRPr b="1"/>
          </a:p>
          <a:p>
            <a:pPr marL="0" lvl="0" indent="0" algn="l" rtl="0">
              <a:lnSpc>
                <a:spcPct val="100000"/>
              </a:lnSpc>
              <a:spcBef>
                <a:spcPts val="0"/>
              </a:spcBef>
              <a:spcAft>
                <a:spcPts val="0"/>
              </a:spcAft>
              <a:buSzPts val="3000"/>
              <a:buNone/>
            </a:pPr>
            <a:endParaRPr sz="2800" b="1"/>
          </a:p>
          <a:p>
            <a:pPr marL="457200" lvl="0" indent="-406400" algn="l" rtl="0">
              <a:lnSpc>
                <a:spcPct val="100000"/>
              </a:lnSpc>
              <a:spcBef>
                <a:spcPts val="0"/>
              </a:spcBef>
              <a:spcAft>
                <a:spcPts val="0"/>
              </a:spcAft>
              <a:buSzPts val="2800"/>
              <a:buChar char="●"/>
            </a:pPr>
            <a:r>
              <a:rPr lang="en-US" sz="2800"/>
              <a:t>Ongoing assessments designed to provide immediate feedback to help students improve learning to teachers for improving instruction</a:t>
            </a:r>
            <a:endParaRPr sz="2800"/>
          </a:p>
          <a:p>
            <a:pPr marL="914400" lvl="1" indent="-406400" algn="l" rtl="0">
              <a:lnSpc>
                <a:spcPct val="100000"/>
              </a:lnSpc>
              <a:spcBef>
                <a:spcPts val="0"/>
              </a:spcBef>
              <a:spcAft>
                <a:spcPts val="0"/>
              </a:spcAft>
              <a:buClr>
                <a:srgbClr val="145698"/>
              </a:buClr>
              <a:buSzPts val="2800"/>
              <a:buChar char="○"/>
            </a:pPr>
            <a:r>
              <a:rPr lang="en-US" sz="2800">
                <a:solidFill>
                  <a:srgbClr val="145698"/>
                </a:solidFill>
              </a:rPr>
              <a:t>Examples: CASAS pre-test, exit tickets, think-pair-share</a:t>
            </a:r>
            <a:endParaRPr sz="2800">
              <a:solidFill>
                <a:srgbClr val="145698"/>
              </a:solidFill>
            </a:endParaRPr>
          </a:p>
          <a:p>
            <a:pPr marL="0" lvl="0" indent="0" algn="l" rtl="0">
              <a:lnSpc>
                <a:spcPct val="100000"/>
              </a:lnSpc>
              <a:spcBef>
                <a:spcPts val="0"/>
              </a:spcBef>
              <a:spcAft>
                <a:spcPts val="0"/>
              </a:spcAft>
              <a:buSzPts val="3000"/>
              <a:buNone/>
            </a:pPr>
            <a:endParaRPr sz="2800"/>
          </a:p>
          <a:p>
            <a:pPr marL="0" lvl="0" indent="0" algn="l" rtl="0">
              <a:lnSpc>
                <a:spcPct val="100000"/>
              </a:lnSpc>
              <a:spcBef>
                <a:spcPts val="0"/>
              </a:spcBef>
              <a:spcAft>
                <a:spcPts val="0"/>
              </a:spcAft>
              <a:buSzPts val="3000"/>
              <a:buNone/>
            </a:pPr>
            <a:r>
              <a:rPr lang="en-US" b="1"/>
              <a:t>Summative assessments</a:t>
            </a:r>
            <a:endParaRPr b="1"/>
          </a:p>
          <a:p>
            <a:pPr marL="0" lvl="0" indent="0" algn="l" rtl="0">
              <a:lnSpc>
                <a:spcPct val="100000"/>
              </a:lnSpc>
              <a:spcBef>
                <a:spcPts val="0"/>
              </a:spcBef>
              <a:spcAft>
                <a:spcPts val="0"/>
              </a:spcAft>
              <a:buSzPts val="3000"/>
              <a:buNone/>
            </a:pPr>
            <a:endParaRPr sz="2800" b="1"/>
          </a:p>
          <a:p>
            <a:pPr marL="457200" lvl="0" indent="-406400" algn="l" rtl="0">
              <a:lnSpc>
                <a:spcPct val="100000"/>
              </a:lnSpc>
              <a:spcBef>
                <a:spcPts val="0"/>
              </a:spcBef>
              <a:spcAft>
                <a:spcPts val="0"/>
              </a:spcAft>
              <a:buSzPts val="2800"/>
              <a:buChar char="●"/>
            </a:pPr>
            <a:r>
              <a:rPr lang="en-US" sz="2800"/>
              <a:t>End-of-course or program assessments designed to evaluate learning at the end of an instructional period</a:t>
            </a:r>
            <a:endParaRPr sz="2800"/>
          </a:p>
          <a:p>
            <a:pPr marL="914400" lvl="1" indent="-406400" algn="l" rtl="0">
              <a:lnSpc>
                <a:spcPct val="100000"/>
              </a:lnSpc>
              <a:spcBef>
                <a:spcPts val="0"/>
              </a:spcBef>
              <a:spcAft>
                <a:spcPts val="0"/>
              </a:spcAft>
              <a:buClr>
                <a:srgbClr val="145698"/>
              </a:buClr>
              <a:buSzPts val="2800"/>
              <a:buChar char="○"/>
            </a:pPr>
            <a:r>
              <a:rPr lang="en-US" sz="2800">
                <a:solidFill>
                  <a:srgbClr val="145698"/>
                </a:solidFill>
              </a:rPr>
              <a:t>Example: CASAS post-test, final project, GED</a:t>
            </a:r>
            <a:endParaRPr sz="2800">
              <a:solidFill>
                <a:srgbClr val="145698"/>
              </a:solidFill>
            </a:endParaRPr>
          </a:p>
          <a:p>
            <a:pPr marL="0" lvl="0" indent="0" algn="l" rtl="0">
              <a:lnSpc>
                <a:spcPct val="100000"/>
              </a:lnSpc>
              <a:spcBef>
                <a:spcPts val="0"/>
              </a:spcBef>
              <a:spcAft>
                <a:spcPts val="0"/>
              </a:spcAft>
              <a:buSzPts val="3000"/>
              <a:buNone/>
            </a:pPr>
            <a:endParaRPr sz="2800"/>
          </a:p>
        </p:txBody>
      </p:sp>
      <p:pic>
        <p:nvPicPr>
          <p:cNvPr id="76" name="Google Shape;76;g24cb1d26e2c_0_48" title="Icon explore"/>
          <p:cNvPicPr preferRelativeResize="0"/>
          <p:nvPr/>
        </p:nvPicPr>
        <p:blipFill rotWithShape="1">
          <a:blip r:embed="rId3">
            <a:alphaModFix/>
          </a:blip>
          <a:srcRect/>
          <a:stretch/>
        </p:blipFill>
        <p:spPr>
          <a:xfrm>
            <a:off x="10897738" y="5578750"/>
            <a:ext cx="1294273" cy="11648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g24cb1d26e2c_0_25"/>
          <p:cNvSpPr txBox="1">
            <a:spLocks noGrp="1"/>
          </p:cNvSpPr>
          <p:nvPr>
            <p:ph type="title"/>
          </p:nvPr>
        </p:nvSpPr>
        <p:spPr>
          <a:xfrm>
            <a:off x="2194560" y="111784"/>
            <a:ext cx="7600200" cy="62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en-US"/>
              <a:t>Standardized Assessments</a:t>
            </a:r>
            <a:endParaRPr/>
          </a:p>
        </p:txBody>
      </p:sp>
      <p:sp>
        <p:nvSpPr>
          <p:cNvPr id="82" name="Google Shape;82;g24cb1d26e2c_0_25"/>
          <p:cNvSpPr txBox="1">
            <a:spLocks noGrp="1"/>
          </p:cNvSpPr>
          <p:nvPr>
            <p:ph type="body" idx="1"/>
          </p:nvPr>
        </p:nvSpPr>
        <p:spPr>
          <a:xfrm>
            <a:off x="685800" y="981700"/>
            <a:ext cx="10553700" cy="5295600"/>
          </a:xfrm>
          <a:prstGeom prst="rect">
            <a:avLst/>
          </a:prstGeom>
          <a:noFill/>
          <a:ln>
            <a:noFill/>
          </a:ln>
        </p:spPr>
        <p:txBody>
          <a:bodyPr spcFirstLastPara="1" wrap="square" lIns="91425" tIns="45700" rIns="91425" bIns="45700" anchor="ctr" anchorCtr="0">
            <a:normAutofit fontScale="85000" lnSpcReduction="20000"/>
          </a:bodyPr>
          <a:lstStyle/>
          <a:p>
            <a:pPr marL="0" lvl="0" indent="0" algn="l" rtl="0">
              <a:lnSpc>
                <a:spcPct val="100000"/>
              </a:lnSpc>
              <a:spcBef>
                <a:spcPts val="0"/>
              </a:spcBef>
              <a:spcAft>
                <a:spcPts val="0"/>
              </a:spcAft>
              <a:buSzPct val="73468"/>
              <a:buNone/>
            </a:pPr>
            <a:r>
              <a:rPr lang="en-US" sz="3500" b="1"/>
              <a:t>The Pros and Cons</a:t>
            </a:r>
            <a:endParaRPr sz="3500" b="1"/>
          </a:p>
          <a:p>
            <a:pPr marL="0" lvl="0" indent="0" algn="l" rtl="0">
              <a:lnSpc>
                <a:spcPct val="100000"/>
              </a:lnSpc>
              <a:spcBef>
                <a:spcPts val="0"/>
              </a:spcBef>
              <a:spcAft>
                <a:spcPts val="0"/>
              </a:spcAft>
              <a:buSzPct val="91836"/>
              <a:buNone/>
            </a:pPr>
            <a:endParaRPr/>
          </a:p>
          <a:p>
            <a:pPr marL="0" lvl="0" indent="0" algn="l" rtl="0">
              <a:lnSpc>
                <a:spcPct val="100000"/>
              </a:lnSpc>
              <a:spcBef>
                <a:spcPts val="0"/>
              </a:spcBef>
              <a:spcAft>
                <a:spcPts val="0"/>
              </a:spcAft>
              <a:buSzPct val="91836"/>
              <a:buNone/>
            </a:pPr>
            <a:r>
              <a:rPr lang="en-US"/>
              <a:t>Designed to measure understanding against a standard set of knowledge. Test takers are given the same questions under the same conditions.</a:t>
            </a:r>
            <a:endParaRPr/>
          </a:p>
          <a:p>
            <a:pPr marL="0" lvl="0" indent="0" algn="l" rtl="0">
              <a:lnSpc>
                <a:spcPct val="100000"/>
              </a:lnSpc>
              <a:spcBef>
                <a:spcPts val="0"/>
              </a:spcBef>
              <a:spcAft>
                <a:spcPts val="0"/>
              </a:spcAft>
              <a:buSzPct val="91836"/>
              <a:buNone/>
            </a:pPr>
            <a:endParaRPr/>
          </a:p>
          <a:p>
            <a:pPr marL="0" lvl="0" indent="0" algn="l" rtl="0">
              <a:lnSpc>
                <a:spcPct val="100000"/>
              </a:lnSpc>
              <a:spcBef>
                <a:spcPts val="0"/>
              </a:spcBef>
              <a:spcAft>
                <a:spcPts val="0"/>
              </a:spcAft>
              <a:buSzPct val="91836"/>
              <a:buNone/>
            </a:pPr>
            <a:r>
              <a:rPr lang="en-US" b="1"/>
              <a:t>Pros</a:t>
            </a:r>
            <a:endParaRPr b="1"/>
          </a:p>
          <a:p>
            <a:pPr marL="457200" lvl="0" indent="-325754" algn="l" rtl="0">
              <a:lnSpc>
                <a:spcPct val="100000"/>
              </a:lnSpc>
              <a:spcBef>
                <a:spcPts val="0"/>
              </a:spcBef>
              <a:spcAft>
                <a:spcPts val="0"/>
              </a:spcAft>
              <a:buSzPct val="64285"/>
              <a:buChar char="●"/>
            </a:pPr>
            <a:r>
              <a:rPr lang="en-US"/>
              <a:t>Efficient</a:t>
            </a:r>
            <a:endParaRPr/>
          </a:p>
          <a:p>
            <a:pPr marL="457200" lvl="0" indent="-325754" algn="l" rtl="0">
              <a:lnSpc>
                <a:spcPct val="100000"/>
              </a:lnSpc>
              <a:spcBef>
                <a:spcPts val="0"/>
              </a:spcBef>
              <a:spcAft>
                <a:spcPts val="0"/>
              </a:spcAft>
              <a:buSzPct val="64285"/>
              <a:buChar char="●"/>
            </a:pPr>
            <a:r>
              <a:rPr lang="en-US"/>
              <a:t>Measure progress at individual and group level</a:t>
            </a:r>
            <a:endParaRPr/>
          </a:p>
          <a:p>
            <a:pPr marL="457200" lvl="0" indent="-325754" algn="l" rtl="0">
              <a:lnSpc>
                <a:spcPct val="100000"/>
              </a:lnSpc>
              <a:spcBef>
                <a:spcPts val="0"/>
              </a:spcBef>
              <a:spcAft>
                <a:spcPts val="0"/>
              </a:spcAft>
              <a:buSzPct val="64285"/>
              <a:buChar char="●"/>
            </a:pPr>
            <a:r>
              <a:rPr lang="en-US"/>
              <a:t>Provide a common metric and language</a:t>
            </a:r>
            <a:endParaRPr/>
          </a:p>
          <a:p>
            <a:pPr marL="457200" lvl="0" indent="-325754" algn="l" rtl="0">
              <a:lnSpc>
                <a:spcPct val="100000"/>
              </a:lnSpc>
              <a:spcBef>
                <a:spcPts val="0"/>
              </a:spcBef>
              <a:spcAft>
                <a:spcPts val="0"/>
              </a:spcAft>
              <a:buSzPct val="64285"/>
              <a:buChar char="●"/>
            </a:pPr>
            <a:r>
              <a:rPr lang="en-US"/>
              <a:t>Validated by psychometricians</a:t>
            </a:r>
            <a:endParaRPr/>
          </a:p>
          <a:p>
            <a:pPr marL="0" lvl="0" indent="0" algn="l" rtl="0">
              <a:lnSpc>
                <a:spcPct val="100000"/>
              </a:lnSpc>
              <a:spcBef>
                <a:spcPts val="0"/>
              </a:spcBef>
              <a:spcAft>
                <a:spcPts val="0"/>
              </a:spcAft>
              <a:buSzPct val="91836"/>
              <a:buNone/>
            </a:pPr>
            <a:endParaRPr/>
          </a:p>
          <a:p>
            <a:pPr marL="0" lvl="0" indent="0" algn="l" rtl="0">
              <a:lnSpc>
                <a:spcPct val="100000"/>
              </a:lnSpc>
              <a:spcBef>
                <a:spcPts val="0"/>
              </a:spcBef>
              <a:spcAft>
                <a:spcPts val="0"/>
              </a:spcAft>
              <a:buSzPct val="91836"/>
              <a:buNone/>
            </a:pPr>
            <a:r>
              <a:rPr lang="en-US" b="1"/>
              <a:t>Cons</a:t>
            </a:r>
            <a:endParaRPr/>
          </a:p>
          <a:p>
            <a:pPr marL="457200" lvl="0" indent="-325754" algn="l" rtl="0">
              <a:lnSpc>
                <a:spcPct val="100000"/>
              </a:lnSpc>
              <a:spcBef>
                <a:spcPts val="0"/>
              </a:spcBef>
              <a:spcAft>
                <a:spcPts val="0"/>
              </a:spcAft>
              <a:buSzPct val="64285"/>
              <a:buChar char="●"/>
            </a:pPr>
            <a:r>
              <a:rPr lang="en-US"/>
              <a:t>Lack flexibility</a:t>
            </a:r>
            <a:endParaRPr/>
          </a:p>
          <a:p>
            <a:pPr marL="457200" lvl="0" indent="-325754" algn="l" rtl="0">
              <a:lnSpc>
                <a:spcPct val="100000"/>
              </a:lnSpc>
              <a:spcBef>
                <a:spcPts val="0"/>
              </a:spcBef>
              <a:spcAft>
                <a:spcPts val="0"/>
              </a:spcAft>
              <a:buSzPct val="64285"/>
              <a:buChar char="●"/>
            </a:pPr>
            <a:r>
              <a:rPr lang="en-US"/>
              <a:t>Can sometimes miss individual learner’s growth or unique strengths</a:t>
            </a:r>
            <a:endParaRPr/>
          </a:p>
          <a:p>
            <a:pPr marL="457200" lvl="0" indent="-325754" algn="l" rtl="0">
              <a:lnSpc>
                <a:spcPct val="100000"/>
              </a:lnSpc>
              <a:spcBef>
                <a:spcPts val="0"/>
              </a:spcBef>
              <a:spcAft>
                <a:spcPts val="0"/>
              </a:spcAft>
              <a:buSzPct val="64285"/>
              <a:buChar char="●"/>
            </a:pPr>
            <a:r>
              <a:rPr lang="en-US"/>
              <a:t>Can cause anxiety due to high stakes</a:t>
            </a:r>
            <a:endParaRPr/>
          </a:p>
          <a:p>
            <a:pPr marL="457200" lvl="0" indent="-325754" algn="l" rtl="0">
              <a:lnSpc>
                <a:spcPct val="100000"/>
              </a:lnSpc>
              <a:spcBef>
                <a:spcPts val="0"/>
              </a:spcBef>
              <a:spcAft>
                <a:spcPts val="0"/>
              </a:spcAft>
              <a:buSzPct val="64285"/>
              <a:buChar char="●"/>
            </a:pPr>
            <a:r>
              <a:rPr lang="en-US"/>
              <a:t>Can be influenced by test-taking abilities</a:t>
            </a:r>
            <a:endParaRPr/>
          </a:p>
        </p:txBody>
      </p:sp>
      <p:pic>
        <p:nvPicPr>
          <p:cNvPr id="83" name="Google Shape;83;g24cb1d26e2c_0_25" title="Icon explore"/>
          <p:cNvPicPr preferRelativeResize="0"/>
          <p:nvPr/>
        </p:nvPicPr>
        <p:blipFill rotWithShape="1">
          <a:blip r:embed="rId3">
            <a:alphaModFix/>
          </a:blip>
          <a:srcRect/>
          <a:stretch/>
        </p:blipFill>
        <p:spPr>
          <a:xfrm>
            <a:off x="10897738" y="5578750"/>
            <a:ext cx="1294273" cy="11648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g24cb1d26e2c_0_31"/>
          <p:cNvSpPr txBox="1">
            <a:spLocks noGrp="1"/>
          </p:cNvSpPr>
          <p:nvPr>
            <p:ph type="title"/>
          </p:nvPr>
        </p:nvSpPr>
        <p:spPr>
          <a:xfrm>
            <a:off x="2194560" y="111784"/>
            <a:ext cx="7600200" cy="62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en-US"/>
              <a:t>Performance-based Assessments</a:t>
            </a:r>
            <a:endParaRPr/>
          </a:p>
        </p:txBody>
      </p:sp>
      <p:sp>
        <p:nvSpPr>
          <p:cNvPr id="89" name="Google Shape;89;g24cb1d26e2c_0_31"/>
          <p:cNvSpPr txBox="1">
            <a:spLocks noGrp="1"/>
          </p:cNvSpPr>
          <p:nvPr>
            <p:ph type="body" idx="1"/>
          </p:nvPr>
        </p:nvSpPr>
        <p:spPr>
          <a:xfrm>
            <a:off x="685800" y="1238250"/>
            <a:ext cx="10131300" cy="4934100"/>
          </a:xfrm>
          <a:prstGeom prst="rect">
            <a:avLst/>
          </a:prstGeom>
          <a:noFill/>
          <a:ln>
            <a:noFill/>
          </a:ln>
        </p:spPr>
        <p:txBody>
          <a:bodyPr spcFirstLastPara="1" wrap="square" lIns="91425" tIns="45700" rIns="91425" bIns="45700" anchor="ctr" anchorCtr="0">
            <a:normAutofit lnSpcReduction="20000"/>
          </a:bodyPr>
          <a:lstStyle/>
          <a:p>
            <a:pPr marL="0" lvl="0" indent="0" algn="l" rtl="0">
              <a:lnSpc>
                <a:spcPct val="100000"/>
              </a:lnSpc>
              <a:spcBef>
                <a:spcPts val="0"/>
              </a:spcBef>
              <a:spcAft>
                <a:spcPts val="0"/>
              </a:spcAft>
              <a:buClr>
                <a:schemeClr val="dk1"/>
              </a:buClr>
              <a:buSzPts val="2571"/>
              <a:buFont typeface="Arial"/>
              <a:buNone/>
            </a:pPr>
            <a:r>
              <a:rPr lang="en-US" sz="3000" b="1"/>
              <a:t>The Pros and Cons</a:t>
            </a:r>
            <a:endParaRPr sz="3000"/>
          </a:p>
          <a:p>
            <a:pPr marL="0" lvl="0" indent="0" algn="l" rtl="0">
              <a:lnSpc>
                <a:spcPct val="100000"/>
              </a:lnSpc>
              <a:spcBef>
                <a:spcPts val="0"/>
              </a:spcBef>
              <a:spcAft>
                <a:spcPts val="0"/>
              </a:spcAft>
              <a:buSzPts val="1946"/>
              <a:buNone/>
            </a:pPr>
            <a:endParaRPr/>
          </a:p>
          <a:p>
            <a:pPr marL="0" lvl="0" indent="0" algn="l" rtl="0">
              <a:lnSpc>
                <a:spcPct val="100000"/>
              </a:lnSpc>
              <a:spcBef>
                <a:spcPts val="0"/>
              </a:spcBef>
              <a:spcAft>
                <a:spcPts val="0"/>
              </a:spcAft>
              <a:buSzPts val="1946"/>
              <a:buNone/>
            </a:pPr>
            <a:r>
              <a:rPr lang="en-US"/>
              <a:t>Evaluations that require learners to demonstrate specific skills and competencies through performing a task or completing an activity related to the learning objectives.</a:t>
            </a:r>
            <a:endParaRPr/>
          </a:p>
          <a:p>
            <a:pPr marL="0" lvl="0" indent="0" algn="l" rtl="0">
              <a:lnSpc>
                <a:spcPct val="100000"/>
              </a:lnSpc>
              <a:spcBef>
                <a:spcPts val="0"/>
              </a:spcBef>
              <a:spcAft>
                <a:spcPts val="0"/>
              </a:spcAft>
              <a:buSzPts val="1946"/>
              <a:buNone/>
            </a:pPr>
            <a:endParaRPr/>
          </a:p>
          <a:p>
            <a:pPr marL="0" lvl="0" indent="0" algn="l" rtl="0">
              <a:lnSpc>
                <a:spcPct val="100000"/>
              </a:lnSpc>
              <a:spcBef>
                <a:spcPts val="0"/>
              </a:spcBef>
              <a:spcAft>
                <a:spcPts val="0"/>
              </a:spcAft>
              <a:buSzPts val="1946"/>
              <a:buNone/>
            </a:pPr>
            <a:r>
              <a:rPr lang="en-US" b="1"/>
              <a:t>Pros</a:t>
            </a:r>
            <a:endParaRPr/>
          </a:p>
          <a:p>
            <a:pPr marL="457200" lvl="0" indent="-342898" algn="l" rtl="0">
              <a:lnSpc>
                <a:spcPct val="100000"/>
              </a:lnSpc>
              <a:spcBef>
                <a:spcPts val="0"/>
              </a:spcBef>
              <a:spcAft>
                <a:spcPts val="0"/>
              </a:spcAft>
              <a:buSzPts val="1800"/>
              <a:buChar char="●"/>
            </a:pPr>
            <a:r>
              <a:rPr lang="en-US"/>
              <a:t>Authentic evaluation</a:t>
            </a:r>
            <a:endParaRPr/>
          </a:p>
          <a:p>
            <a:pPr marL="457200" lvl="0" indent="-342898" algn="l" rtl="0">
              <a:lnSpc>
                <a:spcPct val="100000"/>
              </a:lnSpc>
              <a:spcBef>
                <a:spcPts val="0"/>
              </a:spcBef>
              <a:spcAft>
                <a:spcPts val="0"/>
              </a:spcAft>
              <a:buSzPts val="1800"/>
              <a:buChar char="●"/>
            </a:pPr>
            <a:r>
              <a:rPr lang="en-US"/>
              <a:t>Demonstrates mastery</a:t>
            </a:r>
            <a:endParaRPr/>
          </a:p>
          <a:p>
            <a:pPr marL="0" lvl="0" indent="0" algn="l" rtl="0">
              <a:lnSpc>
                <a:spcPct val="100000"/>
              </a:lnSpc>
              <a:spcBef>
                <a:spcPts val="0"/>
              </a:spcBef>
              <a:spcAft>
                <a:spcPts val="0"/>
              </a:spcAft>
              <a:buSzPts val="1946"/>
              <a:buNone/>
            </a:pPr>
            <a:endParaRPr/>
          </a:p>
          <a:p>
            <a:pPr marL="0" lvl="0" indent="0" algn="l" rtl="0">
              <a:lnSpc>
                <a:spcPct val="100000"/>
              </a:lnSpc>
              <a:spcBef>
                <a:spcPts val="0"/>
              </a:spcBef>
              <a:spcAft>
                <a:spcPts val="0"/>
              </a:spcAft>
              <a:buSzPts val="1946"/>
              <a:buNone/>
            </a:pPr>
            <a:r>
              <a:rPr lang="en-US" b="1"/>
              <a:t>Cons</a:t>
            </a:r>
            <a:endParaRPr/>
          </a:p>
          <a:p>
            <a:pPr marL="457200" lvl="0" indent="-342898" algn="l" rtl="0">
              <a:lnSpc>
                <a:spcPct val="100000"/>
              </a:lnSpc>
              <a:spcBef>
                <a:spcPts val="0"/>
              </a:spcBef>
              <a:spcAft>
                <a:spcPts val="0"/>
              </a:spcAft>
              <a:buSzPts val="1800"/>
              <a:buChar char="●"/>
            </a:pPr>
            <a:r>
              <a:rPr lang="en-US"/>
              <a:t>Time-consuming</a:t>
            </a:r>
            <a:endParaRPr/>
          </a:p>
          <a:p>
            <a:pPr marL="457200" lvl="0" indent="-342898" algn="l" rtl="0">
              <a:lnSpc>
                <a:spcPct val="100000"/>
              </a:lnSpc>
              <a:spcBef>
                <a:spcPts val="0"/>
              </a:spcBef>
              <a:spcAft>
                <a:spcPts val="0"/>
              </a:spcAft>
              <a:buSzPts val="1800"/>
              <a:buChar char="●"/>
            </a:pPr>
            <a:r>
              <a:rPr lang="en-US"/>
              <a:t>Subjectivity of evaluator</a:t>
            </a:r>
            <a:endParaRPr/>
          </a:p>
        </p:txBody>
      </p:sp>
      <p:pic>
        <p:nvPicPr>
          <p:cNvPr id="90" name="Google Shape;90;g24cb1d26e2c_0_31" title="pros and cons illustration"/>
          <p:cNvPicPr preferRelativeResize="0"/>
          <p:nvPr/>
        </p:nvPicPr>
        <p:blipFill rotWithShape="1">
          <a:blip r:embed="rId3">
            <a:alphaModFix/>
          </a:blip>
          <a:srcRect/>
          <a:stretch/>
        </p:blipFill>
        <p:spPr>
          <a:xfrm>
            <a:off x="7067550" y="2857375"/>
            <a:ext cx="4686300" cy="3477250"/>
          </a:xfrm>
          <a:prstGeom prst="rect">
            <a:avLst/>
          </a:prstGeom>
          <a:noFill/>
          <a:ln>
            <a:noFill/>
          </a:ln>
        </p:spPr>
      </p:pic>
      <p:pic>
        <p:nvPicPr>
          <p:cNvPr id="91" name="Google Shape;91;g24cb1d26e2c_0_31" title="Icon explore"/>
          <p:cNvPicPr preferRelativeResize="0"/>
          <p:nvPr/>
        </p:nvPicPr>
        <p:blipFill rotWithShape="1">
          <a:blip r:embed="rId4">
            <a:alphaModFix/>
          </a:blip>
          <a:srcRect/>
          <a:stretch/>
        </p:blipFill>
        <p:spPr>
          <a:xfrm>
            <a:off x="10897738" y="5578750"/>
            <a:ext cx="1294273" cy="11648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g24cb1d26e2c_0_42"/>
          <p:cNvSpPr txBox="1">
            <a:spLocks noGrp="1"/>
          </p:cNvSpPr>
          <p:nvPr>
            <p:ph type="ctrTitle"/>
          </p:nvPr>
        </p:nvSpPr>
        <p:spPr>
          <a:xfrm>
            <a:off x="2194559" y="109728"/>
            <a:ext cx="7598700" cy="6219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2800"/>
              <a:buNone/>
            </a:pPr>
            <a:r>
              <a:rPr lang="en-US"/>
              <a:t>Other Assessment Tools</a:t>
            </a:r>
            <a:endParaRPr/>
          </a:p>
        </p:txBody>
      </p:sp>
      <p:sp>
        <p:nvSpPr>
          <p:cNvPr id="97" name="Google Shape;97;g24cb1d26e2c_0_42"/>
          <p:cNvSpPr txBox="1">
            <a:spLocks noGrp="1"/>
          </p:cNvSpPr>
          <p:nvPr>
            <p:ph type="subTitle" idx="1"/>
          </p:nvPr>
        </p:nvSpPr>
        <p:spPr>
          <a:xfrm>
            <a:off x="665525" y="1482025"/>
            <a:ext cx="3544500" cy="4842600"/>
          </a:xfrm>
          <a:prstGeom prst="rect">
            <a:avLst/>
          </a:prstGeom>
          <a:noFill/>
          <a:ln>
            <a:noFill/>
          </a:ln>
        </p:spPr>
        <p:txBody>
          <a:bodyPr spcFirstLastPara="1" wrap="square" lIns="91425" tIns="45700" rIns="91425" bIns="45700" anchor="t" anchorCtr="0">
            <a:noAutofit/>
          </a:bodyPr>
          <a:lstStyle/>
          <a:p>
            <a:pPr marL="457200" lvl="0" indent="-419100" algn="l" rtl="0">
              <a:lnSpc>
                <a:spcPct val="100000"/>
              </a:lnSpc>
              <a:spcBef>
                <a:spcPts val="0"/>
              </a:spcBef>
              <a:spcAft>
                <a:spcPts val="0"/>
              </a:spcAft>
              <a:buSzPts val="3000"/>
              <a:buAutoNum type="arabicPeriod"/>
            </a:pPr>
            <a:r>
              <a:rPr lang="en-US" b="1"/>
              <a:t>Discussion</a:t>
            </a:r>
            <a:endParaRPr b="1"/>
          </a:p>
          <a:p>
            <a:pPr marL="0" lvl="0" indent="0" algn="l" rtl="0">
              <a:lnSpc>
                <a:spcPct val="100000"/>
              </a:lnSpc>
              <a:spcBef>
                <a:spcPts val="0"/>
              </a:spcBef>
              <a:spcAft>
                <a:spcPts val="0"/>
              </a:spcAft>
              <a:buSzPts val="3000"/>
              <a:buNone/>
            </a:pPr>
            <a:endParaRPr b="1"/>
          </a:p>
          <a:p>
            <a:pPr marL="457200" lvl="0" indent="-419100" algn="l" rtl="0">
              <a:lnSpc>
                <a:spcPct val="100000"/>
              </a:lnSpc>
              <a:spcBef>
                <a:spcPts val="0"/>
              </a:spcBef>
              <a:spcAft>
                <a:spcPts val="0"/>
              </a:spcAft>
              <a:buSzPts val="3000"/>
              <a:buAutoNum type="arabicPeriod" startAt="2"/>
            </a:pPr>
            <a:r>
              <a:rPr lang="en-US" b="1"/>
              <a:t>Gamification</a:t>
            </a:r>
            <a:br>
              <a:rPr lang="en-US" b="1"/>
            </a:br>
            <a:endParaRPr b="1"/>
          </a:p>
          <a:p>
            <a:pPr marL="457200" lvl="0" indent="-419100" algn="l" rtl="0">
              <a:lnSpc>
                <a:spcPct val="100000"/>
              </a:lnSpc>
              <a:spcBef>
                <a:spcPts val="0"/>
              </a:spcBef>
              <a:spcAft>
                <a:spcPts val="0"/>
              </a:spcAft>
              <a:buSzPts val="3000"/>
              <a:buAutoNum type="arabicPeriod" startAt="2"/>
            </a:pPr>
            <a:r>
              <a:rPr lang="en-US" b="1"/>
              <a:t>Polling</a:t>
            </a:r>
            <a:br>
              <a:rPr lang="en-US" b="1"/>
            </a:br>
            <a:endParaRPr b="1"/>
          </a:p>
          <a:p>
            <a:pPr marL="457200" lvl="0" indent="-419100" algn="l" rtl="0">
              <a:lnSpc>
                <a:spcPct val="100000"/>
              </a:lnSpc>
              <a:spcBef>
                <a:spcPts val="0"/>
              </a:spcBef>
              <a:spcAft>
                <a:spcPts val="0"/>
              </a:spcAft>
              <a:buSzPts val="3000"/>
              <a:buAutoNum type="arabicPeriod" startAt="2"/>
            </a:pPr>
            <a:r>
              <a:rPr lang="en-US" b="1"/>
              <a:t>Quizzes</a:t>
            </a:r>
            <a:br>
              <a:rPr lang="en-US" b="1"/>
            </a:br>
            <a:endParaRPr b="1"/>
          </a:p>
          <a:p>
            <a:pPr marL="457200" lvl="0" indent="-419100" algn="l" rtl="0">
              <a:lnSpc>
                <a:spcPct val="100000"/>
              </a:lnSpc>
              <a:spcBef>
                <a:spcPts val="0"/>
              </a:spcBef>
              <a:spcAft>
                <a:spcPts val="0"/>
              </a:spcAft>
              <a:buSzPts val="3000"/>
              <a:buAutoNum type="arabicPeriod" startAt="2"/>
            </a:pPr>
            <a:r>
              <a:rPr lang="en-US" b="1"/>
              <a:t>Portfolios</a:t>
            </a:r>
            <a:endParaRPr b="1"/>
          </a:p>
        </p:txBody>
      </p:sp>
      <p:pic>
        <p:nvPicPr>
          <p:cNvPr id="98" name="Google Shape;98;g24cb1d26e2c_0_42" descr="various assessment tools illustration"/>
          <p:cNvPicPr preferRelativeResize="0"/>
          <p:nvPr/>
        </p:nvPicPr>
        <p:blipFill rotWithShape="1">
          <a:blip r:embed="rId3">
            <a:alphaModFix/>
          </a:blip>
          <a:srcRect/>
          <a:stretch/>
        </p:blipFill>
        <p:spPr>
          <a:xfrm>
            <a:off x="4705325" y="1017375"/>
            <a:ext cx="6937574" cy="5307249"/>
          </a:xfrm>
          <a:prstGeom prst="rect">
            <a:avLst/>
          </a:prstGeom>
          <a:noFill/>
          <a:ln>
            <a:noFill/>
          </a:ln>
        </p:spPr>
      </p:pic>
      <p:pic>
        <p:nvPicPr>
          <p:cNvPr id="99" name="Google Shape;99;g24cb1d26e2c_0_42" title="Icon explore"/>
          <p:cNvPicPr preferRelativeResize="0"/>
          <p:nvPr/>
        </p:nvPicPr>
        <p:blipFill rotWithShape="1">
          <a:blip r:embed="rId4">
            <a:alphaModFix/>
          </a:blip>
          <a:srcRect/>
          <a:stretch/>
        </p:blipFill>
        <p:spPr>
          <a:xfrm>
            <a:off x="10897738" y="5578750"/>
            <a:ext cx="1294273" cy="1164850"/>
          </a:xfrm>
          <a:prstGeom prst="rect">
            <a:avLst/>
          </a:prstGeom>
          <a:noFill/>
          <a:ln>
            <a:noFill/>
          </a:ln>
        </p:spPr>
      </p:pic>
    </p:spTree>
  </p:cSld>
  <p:clrMapOvr>
    <a:masterClrMapping/>
  </p:clrMapOvr>
</p:sld>
</file>

<file path=ppt/theme/theme1.xml><?xml version="1.0" encoding="utf-8"?>
<a:theme xmlns:a="http://schemas.openxmlformats.org/drawingml/2006/main" name="Master">
  <a:themeElements>
    <a:clrScheme name="Custom 3">
      <a:dk1>
        <a:srgbClr val="000000"/>
      </a:dk1>
      <a:lt1>
        <a:srgbClr val="FFFFFF"/>
      </a:lt1>
      <a:dk2>
        <a:srgbClr val="39302A"/>
      </a:dk2>
      <a:lt2>
        <a:srgbClr val="E5DEDB"/>
      </a:lt2>
      <a:accent1>
        <a:srgbClr val="1878BA"/>
      </a:accent1>
      <a:accent2>
        <a:srgbClr val="F8931D"/>
      </a:accent2>
      <a:accent3>
        <a:srgbClr val="CE8D3E"/>
      </a:accent3>
      <a:accent4>
        <a:srgbClr val="EC7016"/>
      </a:accent4>
      <a:accent5>
        <a:srgbClr val="E64823"/>
      </a:accent5>
      <a:accent6>
        <a:srgbClr val="9C6A6A"/>
      </a:accent6>
      <a:hlink>
        <a:srgbClr val="0922CF"/>
      </a:hlink>
      <a:folHlink>
        <a:srgbClr val="7F723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3436</Words>
  <Application>Microsoft Office PowerPoint</Application>
  <PresentationFormat>Widescreen</PresentationFormat>
  <Paragraphs>260</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Arial Black</vt:lpstr>
      <vt:lpstr>Noto Sans Symbols</vt:lpstr>
      <vt:lpstr>Master</vt:lpstr>
      <vt:lpstr>PowerPoint Presentation</vt:lpstr>
      <vt:lpstr>Welcome to Chapter 6!</vt:lpstr>
      <vt:lpstr>Session Objectives</vt:lpstr>
      <vt:lpstr>Session Agenda</vt:lpstr>
      <vt:lpstr>Quick Brainstorm</vt:lpstr>
      <vt:lpstr>Formative Versus Summative</vt:lpstr>
      <vt:lpstr>Standardized Assessments</vt:lpstr>
      <vt:lpstr>Performance-based Assessments</vt:lpstr>
      <vt:lpstr>Other Assessment Tools</vt:lpstr>
      <vt:lpstr>Overview of Digital Assessment Tools</vt:lpstr>
      <vt:lpstr>Considerations When Choosing Tools</vt:lpstr>
      <vt:lpstr>Discussion</vt:lpstr>
      <vt:lpstr>Getting Started with the Scavenger Hunt</vt:lpstr>
      <vt:lpstr>Activity Directions</vt:lpstr>
      <vt:lpstr>Reporting on Digital Assessment Tools</vt:lpstr>
      <vt:lpstr>What’s Next?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Angela Steele</cp:lastModifiedBy>
  <cp:revision>2</cp:revision>
  <dcterms:created xsi:type="dcterms:W3CDTF">2019-01-28T20:07:54Z</dcterms:created>
  <dcterms:modified xsi:type="dcterms:W3CDTF">2023-09-19T20:52:48Z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